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1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703" r:id="rId2"/>
    <p:sldMasterId id="2147483690" r:id="rId3"/>
    <p:sldMasterId id="2147483678" r:id="rId4"/>
  </p:sldMasterIdLst>
  <p:notesMasterIdLst>
    <p:notesMasterId r:id="rId19"/>
  </p:notesMasterIdLst>
  <p:sldIdLst>
    <p:sldId id="256" r:id="rId5"/>
    <p:sldId id="277" r:id="rId6"/>
    <p:sldId id="276" r:id="rId7"/>
    <p:sldId id="279" r:id="rId8"/>
    <p:sldId id="272" r:id="rId9"/>
    <p:sldId id="273" r:id="rId10"/>
    <p:sldId id="271" r:id="rId11"/>
    <p:sldId id="281" r:id="rId12"/>
    <p:sldId id="282" r:id="rId13"/>
    <p:sldId id="269" r:id="rId14"/>
    <p:sldId id="284" r:id="rId15"/>
    <p:sldId id="265" r:id="rId16"/>
    <p:sldId id="274" r:id="rId17"/>
    <p:sldId id="275" r:id="rId18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BEB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73730" autoAdjust="0"/>
  </p:normalViewPr>
  <p:slideViewPr>
    <p:cSldViewPr snapToGrid="0">
      <p:cViewPr>
        <p:scale>
          <a:sx n="58" d="100"/>
          <a:sy n="58" d="100"/>
        </p:scale>
        <p:origin x="-978" y="-3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1BA1DC-F54A-4D2A-8DC1-66B38D8B1D82}" type="datetimeFigureOut">
              <a:rPr lang="pl-PL" smtClean="0"/>
              <a:t>24.01.2021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565437-2205-4222-9429-61B109317E1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324816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Witam serdecznie i zapraszam do zapoznania się z prezentacją dotyczącą pracy z arkuszem egzaminacyjnym egzaminu ósmoklasisty.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565437-2205-4222-9429-61B109317E1E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117379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W arkuszu egzaminacyjnym stosowane są różne typy zadań </a:t>
            </a:r>
            <a:r>
              <a:rPr lang="pl-PL" dirty="0" smtClean="0"/>
              <a:t>zamkniętych, </a:t>
            </a:r>
            <a:r>
              <a:rPr lang="pl-PL" dirty="0"/>
              <a:t>np. zadania typu PF, WW czy na dobieranie.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565437-2205-4222-9429-61B109317E1E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448214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W języku polskim i w językach </a:t>
            </a:r>
            <a:r>
              <a:rPr lang="pl-PL" dirty="0" smtClean="0"/>
              <a:t>obcych </a:t>
            </a:r>
            <a:r>
              <a:rPr lang="pl-PL" dirty="0"/>
              <a:t>pola przeznaczone do wypełnienia przez uczniów przeplatają się z polami, które w innej części karty wypełnia egzaminator.</a:t>
            </a:r>
          </a:p>
          <a:p>
            <a:r>
              <a:rPr lang="pl-PL" dirty="0"/>
              <a:t>Dodatkowo w językach obcych są</a:t>
            </a:r>
            <a:r>
              <a:rPr lang="pl-PL" baseline="0" dirty="0"/>
              <a:t> dwie kolumny do wypełnienia przez ucznia. Pamiętaj o tym, by wypełnić odpowiednie pola w obydwu kolumnach. 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565437-2205-4222-9429-61B109317E1E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4944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Bywa, że podczas wypełniania karty odpowiedzi uczniowie popełniają błędy.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565437-2205-4222-9429-61B109317E1E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134367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Gdzie …. Zapraszam do korzystania ze strony internetowej OKE w Krakowie. W zakładce </a:t>
            </a:r>
            <a:r>
              <a:rPr lang="pl-PL" i="1" dirty="0"/>
              <a:t>Egzamin ósmoklasisty </a:t>
            </a:r>
            <a:r>
              <a:rPr lang="pl-PL" dirty="0" smtClean="0"/>
              <a:t>jest</a:t>
            </a:r>
            <a:r>
              <a:rPr lang="pl-PL" baseline="0" dirty="0" smtClean="0"/>
              <a:t> </a:t>
            </a:r>
            <a:r>
              <a:rPr lang="pl-PL" baseline="0" dirty="0"/>
              <a:t>kilka działów. Jednym z nich jest dział </a:t>
            </a:r>
            <a:r>
              <a:rPr lang="pl-PL" i="1" baseline="0" dirty="0"/>
              <a:t>Organizacja</a:t>
            </a:r>
            <a:r>
              <a:rPr lang="pl-PL" baseline="0" dirty="0"/>
              <a:t>. Znajduje się tam m. in. </a:t>
            </a:r>
            <a:r>
              <a:rPr lang="pl-PL" i="1" baseline="0" dirty="0"/>
              <a:t>Informacja o sposobie organizacji i przeprowadzania egzaminu ósmoklasisty.</a:t>
            </a:r>
          </a:p>
          <a:p>
            <a:r>
              <a:rPr lang="pl-PL" baseline="0" dirty="0"/>
              <a:t>W dziale </a:t>
            </a:r>
            <a:r>
              <a:rPr lang="pl-PL" i="1" baseline="0" dirty="0"/>
              <a:t>Informatory</a:t>
            </a:r>
            <a:r>
              <a:rPr lang="pl-PL" baseline="0" dirty="0"/>
              <a:t> zamieszczono informator o zasadach przeprowadzania i przystępowania do egzaminu ósmoklasisty, a także informatory przedmiotowe, jak np. informator  z języka polskiego, matematyki czy  języka angielskiego. Są tam również informatory przeznaczone dla uczniów korzystających z dostosowania warunków i form przeprowadzania egzaminu.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565437-2205-4222-9429-61B109317E1E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678559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Tak oto wygląda graficzna ilustracja arkusza egzaminacyjnego z j. polskiego i j. obcego.</a:t>
            </a:r>
            <a:r>
              <a:rPr lang="pl-PL" dirty="0">
                <a:solidFill>
                  <a:srgbClr val="000000"/>
                </a:solidFill>
              </a:rPr>
              <a:t> Składa się on z zeszytu zadań i karty odpowiedzi.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>
                <a:solidFill>
                  <a:srgbClr val="000000"/>
                </a:solidFill>
              </a:rPr>
              <a:t>Dodatkowo do </a:t>
            </a:r>
            <a:r>
              <a:rPr lang="pl-PL" dirty="0">
                <a:solidFill>
                  <a:srgbClr val="000000"/>
                </a:solidFill>
              </a:rPr>
              <a:t>przeprowadzenia egzaminu ósmoklasisty z języka obcego nowożytnego wykorzystuje się również płytę CD.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>
                <a:solidFill>
                  <a:srgbClr val="000000"/>
                </a:solidFill>
              </a:rPr>
              <a:t>W ten sposób sprawdzana jest umiejętność rozumienia ze słuchu.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>
                <a:solidFill>
                  <a:srgbClr val="000000"/>
                </a:solidFill>
              </a:rPr>
              <a:t>Na płycie znajdują się dwukrotnie nagrane teksty zdań, polecenia i przerwy na wykonanie zadań</a:t>
            </a:r>
            <a:r>
              <a:rPr lang="pl-PL" dirty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>
                <a:solidFill>
                  <a:srgbClr val="000000"/>
                </a:solidFill>
              </a:rPr>
              <a:t>W przypadku egzaminu dla uczniów słabosłyszących i niesłyszących nie ma części ze słuchu, czyli nie ma płyty CD.</a:t>
            </a:r>
            <a:endParaRPr lang="pl-PL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565437-2205-4222-9429-61B109317E1E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809196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Na</a:t>
            </a:r>
            <a:r>
              <a:rPr lang="pl-PL" baseline="0" dirty="0"/>
              <a:t> tym slajdzie widzimy strukturę arkusza egzaminacyjnego z matematyki.</a:t>
            </a:r>
          </a:p>
          <a:p>
            <a:r>
              <a:rPr lang="pl-PL" baseline="0" dirty="0"/>
              <a:t>Oprócz zeszytu zadań i karty odpowiedzi arkusz ten zawiera dodatkowo kartę rozwiązań zadań egzaminacyjnych do wyrwania przez ucznia. Na trzech pierwszych kartkach znajdują się teksty zadań otwartych i miejsce na ich rozwiązanie. Ostatnia czwarta kartka – to brudnopis. Jest ona połączona z kartą odpowiedzi. </a:t>
            </a:r>
          </a:p>
          <a:p>
            <a:r>
              <a:rPr lang="pl-PL" dirty="0"/>
              <a:t>Po wyrwaniu karty rozwiązań zadań w zeszycie pozostają wszystkie zadania zamknięte. </a:t>
            </a:r>
          </a:p>
          <a:p>
            <a:r>
              <a:rPr lang="pl-PL" dirty="0" smtClean="0"/>
              <a:t>Pamiętaj </a:t>
            </a:r>
            <a:r>
              <a:rPr lang="pl-PL" dirty="0"/>
              <a:t>żeby nie odrywać karty odpowiedzi od karty rozwiązań zadań.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565437-2205-4222-9429-61B109317E1E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454420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Patrząc od góry widzimy miejsce na umieszczenie kodu ucznia, </a:t>
            </a:r>
            <a:r>
              <a:rPr lang="pl-PL" dirty="0" smtClean="0"/>
              <a:t>PESELU </a:t>
            </a:r>
            <a:r>
              <a:rPr lang="pl-PL" dirty="0"/>
              <a:t>i </a:t>
            </a:r>
            <a:r>
              <a:rPr lang="pl-PL" dirty="0" smtClean="0"/>
              <a:t>naklejki </a:t>
            </a:r>
            <a:r>
              <a:rPr lang="pl-PL" dirty="0"/>
              <a:t>czyli danych, które pozwolą zidentyfikować, do kogo należy arkusz, który po wypełnieniu nazywany jest pracą egzaminacyjną. </a:t>
            </a:r>
          </a:p>
          <a:p>
            <a:r>
              <a:rPr lang="pl-PL" dirty="0"/>
              <a:t>Poniżej zamieszczono nazwę egzaminu, rodzaj przedmiotu, datę egzaminu i czas trwania pracy. Zwróć uwagę, że czas trwania</a:t>
            </a:r>
            <a:r>
              <a:rPr lang="pl-PL" baseline="0" dirty="0"/>
              <a:t> pracy w każdym z egzaminów jest inny. </a:t>
            </a:r>
            <a:endParaRPr lang="pl-P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W przypadku uczniów korzystających z dostosowań czas ten może być przedłużony maksymalnie o 50%. </a:t>
            </a:r>
          </a:p>
          <a:p>
            <a:r>
              <a:rPr lang="pl-PL" dirty="0"/>
              <a:t>Dalej znajdziesz pierwszą stronę instrukcji</a:t>
            </a:r>
            <a:r>
              <a:rPr lang="pl-PL" baseline="0" dirty="0"/>
              <a:t> dla zdającego.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565437-2205-4222-9429-61B109317E1E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596823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Po rozdaniu arkuszy a przed przystąpieniem do rozwiązywania zadań zapoznaj się z instrukcją dla</a:t>
            </a:r>
            <a:r>
              <a:rPr lang="pl-PL" baseline="0" dirty="0"/>
              <a:t> ucznia.</a:t>
            </a:r>
          </a:p>
          <a:p>
            <a:r>
              <a:rPr lang="pl-PL" baseline="0" dirty="0"/>
              <a:t>Wszystkie punkty tej instrukcji są ważne. Zarówno te, które dotyczą sprawdzenia poprawności wydruku arkusza i karty odpowiedzi czy karty rozwiązań zadań z matematyki, jak również te, które odnoszą się do rozwiązywania zadań i wypełniania karty odpowiedzi.</a:t>
            </a:r>
            <a:endParaRPr lang="pl-PL" strike="sngStrike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565437-2205-4222-9429-61B109317E1E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425008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Na drugiej stronie instrukcji dla ucznia znajdziesz informacje, jak na karcie odpowiedzi zaznaczać wybraną odpowiedź oraz pomyłkę w zadaniach zamkniętych.</a:t>
            </a:r>
          </a:p>
          <a:p>
            <a:r>
              <a:rPr lang="pl-PL" dirty="0"/>
              <a:t>Wybierając daną odpowiedź zamalowujesz odpowiednie pole,</a:t>
            </a:r>
            <a:r>
              <a:rPr lang="pl-PL" baseline="0" dirty="0"/>
              <a:t> tak jak to pokazano na załączonych przykładach. </a:t>
            </a:r>
            <a:r>
              <a:rPr lang="pl-PL" u="sng" baseline="0" dirty="0"/>
              <a:t>Jeśli się pomylisz</a:t>
            </a:r>
            <a:r>
              <a:rPr lang="pl-PL" baseline="0" dirty="0"/>
              <a:t>, otaczasz błędne zaznaczenie kółkiem i zamalowujesz inne pole.</a:t>
            </a:r>
          </a:p>
          <a:p>
            <a:r>
              <a:rPr lang="pl-PL" u="sng" dirty="0">
                <a:solidFill>
                  <a:srgbClr val="000000"/>
                </a:solidFill>
              </a:rPr>
              <a:t>W instrukcji </a:t>
            </a:r>
            <a:r>
              <a:rPr lang="pl-PL" dirty="0">
                <a:solidFill>
                  <a:srgbClr val="000000"/>
                </a:solidFill>
              </a:rPr>
              <a:t>znajdziesz także informację o sposobie postępowania w przypadku pomyłki w zadaniu otwartym.</a:t>
            </a:r>
            <a:endParaRPr lang="pl-PL" sz="1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pl-PL" dirty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565437-2205-4222-9429-61B109317E1E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779058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  <a:p>
            <a:r>
              <a:rPr lang="pl-PL" sz="1200" dirty="0">
                <a:solidFill>
                  <a:srgbClr val="000000"/>
                </a:solidFill>
              </a:rPr>
              <a:t>Uczniowie korzystający z arkuszy </a:t>
            </a:r>
            <a:r>
              <a:rPr lang="pl-PL" sz="1200" dirty="0" smtClean="0">
                <a:solidFill>
                  <a:srgbClr val="000000"/>
                </a:solidFill>
              </a:rPr>
              <a:t>dostosowanych </a:t>
            </a:r>
            <a:r>
              <a:rPr lang="pl-PL" sz="1200" dirty="0">
                <a:solidFill>
                  <a:srgbClr val="000000"/>
                </a:solidFill>
              </a:rPr>
              <a:t>oraz uczniowie niepełnosprawni ruchowo, uczniowie z czasową niesprawnością rąk, z afazją bądź ze specyficznymi trudnościami w uczeniu się nie muszą wykonywać tych czynności. Prace związane z kodowaniem wykonują członkowie zespołu nadzorującego.</a:t>
            </a:r>
            <a:endParaRPr lang="pl-PL" dirty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565437-2205-4222-9429-61B109317E1E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593919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b="0" dirty="0">
                <a:solidFill>
                  <a:srgbClr val="000000"/>
                </a:solidFill>
              </a:rPr>
              <a:t>Jak wspomniano wcześniej arkusz z matematyki</a:t>
            </a:r>
            <a:r>
              <a:rPr lang="pl-PL" b="0" baseline="0" dirty="0">
                <a:solidFill>
                  <a:srgbClr val="000000"/>
                </a:solidFill>
              </a:rPr>
              <a:t> przeznaczony do egzaminu w pierwszym terminie zawiera kartę rozwiązań zadań egzaminacyjnych. </a:t>
            </a:r>
            <a:r>
              <a:rPr lang="pl-PL" b="0" dirty="0">
                <a:solidFill>
                  <a:srgbClr val="000000"/>
                </a:solidFill>
              </a:rPr>
              <a:t>Jest to </a:t>
            </a:r>
            <a:r>
              <a:rPr lang="pl-PL" dirty="0">
                <a:solidFill>
                  <a:srgbClr val="000000"/>
                </a:solidFill>
              </a:rPr>
              <a:t>osiem środkowych stron arkusza z matematyki. </a:t>
            </a:r>
          </a:p>
          <a:p>
            <a:r>
              <a:rPr lang="pl-PL" dirty="0"/>
              <a:t>Na pierwszej stronie tej karty należy zamieścić takie same dane, jak</a:t>
            </a:r>
            <a:r>
              <a:rPr lang="pl-PL" baseline="0" dirty="0"/>
              <a:t> na stronie tytułowej arkusza i na karcie odpowiedzi.</a:t>
            </a:r>
            <a:endParaRPr lang="pl-PL" dirty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565437-2205-4222-9429-61B109317E1E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465085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Przed nami druga strona karty rozwiązań zadań egzaminacyjnych. Jest na niej treść kolejnego zadania i ramka do zapisania rozwiązania.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Dalej widzimy trzecią stronę karty rozwiązań i pierwszą stronę brudnopisu. </a:t>
            </a:r>
            <a:r>
              <a:rPr lang="pl-PL" strike="noStrike" dirty="0"/>
              <a:t>Widoczne </a:t>
            </a:r>
            <a:r>
              <a:rPr lang="pl-PL" strike="noStrike" dirty="0" smtClean="0"/>
              <a:t>są </a:t>
            </a:r>
            <a:r>
              <a:rPr lang="pl-PL" strike="noStrike" dirty="0"/>
              <a:t>na nich miejsca na naklejkę.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Wracając do brudnopisu - pamiętaj – zapisy w brudnopisie nie są ani sprawdzane ani oceniane. </a:t>
            </a:r>
            <a:endParaRPr lang="pl-PL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Zwróć uwagę na informacje wokół ramki - „Zapisy na marginesie poza ramką nie będą oceniane”. Zastosuj</a:t>
            </a:r>
            <a:r>
              <a:rPr lang="pl-PL" baseline="0" dirty="0"/>
              <a:t> się do tego polecenia i zapisuj rozwiązania tylko w obrębie ramki.</a:t>
            </a:r>
            <a:endParaRPr lang="pl-PL" dirty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565437-2205-4222-9429-61B109317E1E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71814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95E0D-BBF4-44DA-9961-A837838937C2}" type="datetime1">
              <a:rPr lang="pl-PL" smtClean="0"/>
              <a:t>24.01.2021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9598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FB7A3-478B-4F15-A8BD-0B40AAA9CB42}" type="datetime1">
              <a:rPr lang="pl-PL" smtClean="0"/>
              <a:t>24.01.2021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86429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6CF55-3F08-49D8-AC20-C11CA3A36448}" type="datetime1">
              <a:rPr lang="pl-PL" smtClean="0"/>
              <a:t>24.01.2021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910607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48C4B-DE2C-466A-8D86-0E88747DC56F}" type="datetime1">
              <a:rPr lang="pl-PL" smtClean="0"/>
              <a:t>24.01.2021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521359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3A9F9-9C6C-4758-BCF6-40EC9EA1E63A}" type="datetime1">
              <a:rPr lang="pl-PL" smtClean="0"/>
              <a:t>24.01.2021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536135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D9684-F7A4-4BC6-AD78-C953AF2EE4D7}" type="datetime1">
              <a:rPr lang="pl-PL" smtClean="0"/>
              <a:t>24.01.2021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827620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13155-F48B-4030-AFFB-6DCBADBC6235}" type="datetime1">
              <a:rPr lang="pl-PL" smtClean="0"/>
              <a:t>24.01.2021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30779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597D0-E0D7-462E-9FC6-3DA53273A22B}" type="datetime1">
              <a:rPr lang="pl-PL" smtClean="0"/>
              <a:t>24.01.2021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294364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7334E-021B-4385-BA08-EE72880B79BD}" type="datetime1">
              <a:rPr lang="pl-PL" smtClean="0"/>
              <a:t>24.01.2021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27847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352C-A0BE-4FD5-AF67-C232DE14019F}" type="datetime1">
              <a:rPr lang="pl-PL" smtClean="0"/>
              <a:t>24.01.2021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487776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4076-2C2F-4680-BC06-F59BBE08FB20}" type="datetime1">
              <a:rPr lang="pl-PL" smtClean="0"/>
              <a:t>24.01.2021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4F071-C3A9-4546-A3C8-37F9A62DD1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7751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4122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D095A-5C8D-4C5B-A6E0-C03FB522BDAF}" type="datetime1">
              <a:rPr lang="pl-PL" smtClean="0"/>
              <a:t>24.01.2021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4F071-C3A9-4546-A3C8-37F9A62DD1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675114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88FF5-1020-4F81-87B5-1B8F0B226F7B}" type="datetime1">
              <a:rPr lang="pl-PL" smtClean="0"/>
              <a:t>24.01.2021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4F071-C3A9-4546-A3C8-37F9A62DD1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878615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B1ED4-C1B0-4EAB-B6A2-697AB2B2682A}" type="datetime1">
              <a:rPr lang="pl-PL" smtClean="0"/>
              <a:t>24.01.2021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4F071-C3A9-4546-A3C8-37F9A62DD1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989384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58069-1572-40DD-9428-A15CE1F26F75}" type="datetime1">
              <a:rPr lang="pl-PL" smtClean="0"/>
              <a:t>24.01.2021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4F071-C3A9-4546-A3C8-37F9A62DD1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303601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86ACD-803D-483B-A52A-30E94EE23083}" type="datetime1">
              <a:rPr lang="pl-PL" smtClean="0"/>
              <a:t>24.01.2021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4F071-C3A9-4546-A3C8-37F9A62DD1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883976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B1DAD-7E94-4BEA-BFD6-89EE528A831C}" type="datetime1">
              <a:rPr lang="pl-PL" smtClean="0"/>
              <a:t>24.01.2021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4F071-C3A9-4546-A3C8-37F9A62DD1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595936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2693F-BF57-4909-B9FD-6461B906EC24}" type="datetime1">
              <a:rPr lang="pl-PL" smtClean="0"/>
              <a:t>24.01.2021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4F071-C3A9-4546-A3C8-37F9A62DD1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568799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A284C-BCDB-4627-A345-5B915D53248A}" type="datetime1">
              <a:rPr lang="pl-PL" smtClean="0"/>
              <a:t>24.01.2021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4F071-C3A9-4546-A3C8-37F9A62DD1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911641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5AF4E-10F6-468D-85D8-46B368B9E1EE}" type="datetime1">
              <a:rPr lang="pl-PL" smtClean="0"/>
              <a:t>24.01.2021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4F071-C3A9-4546-A3C8-37F9A62DD1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395019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B6F56-406F-4189-972B-81F1DDA05163}" type="datetime1">
              <a:rPr lang="pl-PL" smtClean="0"/>
              <a:t>24.01.2021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4F071-C3A9-4546-A3C8-37F9A62DD1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69869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0AA44-EE30-40F5-9C04-CB60D797CB32}" type="datetime1">
              <a:rPr lang="pl-PL" smtClean="0"/>
              <a:t>24.01.2021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77772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4F9A0-4BA1-48FF-B9D1-02DBB18A19FB}" type="datetime1">
              <a:rPr lang="pl-PL" smtClean="0"/>
              <a:t>24.01.2021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A9BA9-7B14-4BA5-8794-B742ADA251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38412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AA278-E2EE-4339-8F4C-3A5DFDED49BA}" type="datetime1">
              <a:rPr lang="pl-PL" smtClean="0"/>
              <a:t>24.01.2021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A9BA9-7B14-4BA5-8794-B742ADA251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615412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F39C-7624-484C-B457-EAF6DA966B50}" type="datetime1">
              <a:rPr lang="pl-PL" smtClean="0"/>
              <a:t>24.01.2021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A9BA9-7B14-4BA5-8794-B742ADA251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211628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FF17E-57F2-484F-B3FB-AE80A8878006}" type="datetime1">
              <a:rPr lang="pl-PL" smtClean="0"/>
              <a:t>24.01.2021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A9BA9-7B14-4BA5-8794-B742ADA251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77340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70746-8988-4E43-84A7-CA7D98995E1D}" type="datetime1">
              <a:rPr lang="pl-PL" smtClean="0"/>
              <a:t>24.01.2021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A9BA9-7B14-4BA5-8794-B742ADA251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435425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64BBE-5EAE-430E-94FF-52600A33C9E9}" type="datetime1">
              <a:rPr lang="pl-PL" smtClean="0"/>
              <a:t>24.01.2021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A9BA9-7B14-4BA5-8794-B742ADA251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940771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59559-4402-4FDC-A12A-F83C12111947}" type="datetime1">
              <a:rPr lang="pl-PL" smtClean="0"/>
              <a:t>24.01.2021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A9BA9-7B14-4BA5-8794-B742ADA251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436685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33DE7-074B-4A85-807F-7CB1C13FD9FF}" type="datetime1">
              <a:rPr lang="pl-PL" smtClean="0"/>
              <a:t>24.01.2021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A9BA9-7B14-4BA5-8794-B742ADA251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197633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1BF74-D1A9-422E-88C6-BBC84CCB83E5}" type="datetime1">
              <a:rPr lang="pl-PL" smtClean="0"/>
              <a:t>24.01.2021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A9BA9-7B14-4BA5-8794-B742ADA251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656456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332CD-31BD-4067-AD3F-FA8A1438DF0B}" type="datetime1">
              <a:rPr lang="pl-PL" smtClean="0"/>
              <a:t>24.01.2021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A9BA9-7B14-4BA5-8794-B742ADA251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45084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C8576-6904-4182-9642-F272A1FE933F}" type="datetime1">
              <a:rPr lang="pl-PL" smtClean="0"/>
              <a:t>24.01.2021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85860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2AFA4-2566-4AA8-AA4C-BB41294D38D4}" type="datetime1">
              <a:rPr lang="pl-PL" smtClean="0"/>
              <a:t>24.01.2021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A9BA9-7B14-4BA5-8794-B742ADA251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327279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867E5-5E8F-4773-AED5-185CF825C6C6}" type="datetime1">
              <a:rPr lang="pl-PL" smtClean="0"/>
              <a:t>24.01.2021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CBF9-E3E2-49F4-96CA-EE692E67CA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532384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D4336-4175-4C37-A453-68A80FD82BF9}" type="datetime1">
              <a:rPr lang="pl-PL" smtClean="0"/>
              <a:t>24.01.2021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CBF9-E3E2-49F4-96CA-EE692E67CA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423785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E165A-FA7C-4486-A94C-BC29FCD1ACEA}" type="datetime1">
              <a:rPr lang="pl-PL" smtClean="0"/>
              <a:t>24.01.2021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CBF9-E3E2-49F4-96CA-EE692E67CA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128980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4771C-7ED3-43F9-A42E-43A02F7CA669}" type="datetime1">
              <a:rPr lang="pl-PL" smtClean="0"/>
              <a:t>24.01.2021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CBF9-E3E2-49F4-96CA-EE692E67CA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485536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FC23B-EEB2-444D-836F-B154A12F85F8}" type="datetime1">
              <a:rPr lang="pl-PL" smtClean="0"/>
              <a:t>24.01.2021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CBF9-E3E2-49F4-96CA-EE692E67CA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43542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6CC56-BF37-4C12-9241-2F8791B63543}" type="datetime1">
              <a:rPr lang="pl-PL" smtClean="0"/>
              <a:t>24.01.2021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CBF9-E3E2-49F4-96CA-EE692E67CA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266958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4AF9C-F5D9-4C35-B600-557256C76328}" type="datetime1">
              <a:rPr lang="pl-PL" smtClean="0"/>
              <a:t>24.01.2021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CBF9-E3E2-49F4-96CA-EE692E67CA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676400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864A-3C88-4240-A035-DDF505997C3F}" type="datetime1">
              <a:rPr lang="pl-PL" smtClean="0"/>
              <a:t>24.01.2021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CBF9-E3E2-49F4-96CA-EE692E67CA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777562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825ED-E983-4222-8CA9-8D128B45A8F2}" type="datetime1">
              <a:rPr lang="pl-PL" smtClean="0"/>
              <a:t>24.01.2021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CBF9-E3E2-49F4-96CA-EE692E67CA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98765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208B3-942A-4595-BA83-FFC8E5CBB39D}" type="datetime1">
              <a:rPr lang="pl-PL" smtClean="0"/>
              <a:t>24.01.2021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8431696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E15CD-AFB5-4764-8263-DDC90A2C979F}" type="datetime1">
              <a:rPr lang="pl-PL" smtClean="0"/>
              <a:t>24.01.2021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CBF9-E3E2-49F4-96CA-EE692E67CA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071727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A8009-C627-4F7E-8251-F99688F8505A}" type="datetime1">
              <a:rPr lang="pl-PL" smtClean="0"/>
              <a:t>24.01.2021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1CBF9-E3E2-49F4-96CA-EE692E67CA7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36077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7E41-7A3A-4000-B834-B7CA5B1A2C3E}" type="datetime1">
              <a:rPr lang="pl-PL" smtClean="0"/>
              <a:t>24.01.2021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9538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daty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3AFCD-92A8-469A-A131-48C0AF28C1FE}" type="datetime1">
              <a:rPr lang="pl-PL" smtClean="0"/>
              <a:t>24.01.2021</a:t>
            </a:fld>
            <a:endParaRPr lang="pl-PL"/>
          </a:p>
        </p:txBody>
      </p:sp>
      <p:sp>
        <p:nvSpPr>
          <p:cNvPr id="7" name="Symbol zastępczy stopki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8" name="Symbol zastępczy numeru slajd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15084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82CF6-C505-4DED-A3F3-B6627972022E}" type="datetime1">
              <a:rPr lang="pl-PL" smtClean="0"/>
              <a:t>24.01.2021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94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FF6AF-2302-438C-965C-0220943494D9}" type="datetime1">
              <a:rPr lang="pl-PL" smtClean="0"/>
              <a:t>24.01.2021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28514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5000">
              <a:schemeClr val="accent1">
                <a:lumMod val="20000"/>
                <a:lumOff val="8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05B05ABB-2175-4EEA-98A9-FEF085CEE672}" type="datetime1">
              <a:rPr lang="pl-PL" smtClean="0"/>
              <a:t>24.01.2021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4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04AD940-A0DA-437C-B0BE-266376A066E1}" type="slidenum">
              <a:rPr lang="pl-PL" smtClean="0"/>
              <a:pPr/>
              <a:t>‹#›</a:t>
            </a:fld>
            <a:endParaRPr lang="pl-PL" dirty="0"/>
          </a:p>
        </p:txBody>
      </p:sp>
      <p:pic>
        <p:nvPicPr>
          <p:cNvPr id="14" name="Obraz 13"/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48768" y="48431"/>
            <a:ext cx="1792379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8495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702" r:id="rId18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8E2195-0482-485C-B6A3-E00E25D8379E}" type="datetime1">
              <a:rPr lang="pl-PL" smtClean="0"/>
              <a:t>24.01.2021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74F071-C3A9-4546-A3C8-37F9A62DD1B0}" type="slidenum">
              <a:rPr lang="pl-PL" smtClean="0"/>
              <a:t>‹#›</a:t>
            </a:fld>
            <a:endParaRPr lang="pl-PL"/>
          </a:p>
        </p:txBody>
      </p:sp>
      <p:pic>
        <p:nvPicPr>
          <p:cNvPr id="7" name="Picture 2" descr="logo_oke_bez nazwy_3cm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" y="48991"/>
            <a:ext cx="82867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8131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AA2A28-4B7C-42D1-8E28-D6EBEF2CA7E9}" type="datetime1">
              <a:rPr lang="pl-PL" smtClean="0"/>
              <a:t>24.01.2021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A9BA9-7B14-4BA5-8794-B742ADA2510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4343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7510C6-11F8-4F30-822B-5804BCB1802A}" type="datetime1">
              <a:rPr lang="pl-PL" smtClean="0"/>
              <a:t>24.01.2021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F1CBF9-E3E2-49F4-96CA-EE692E67CA79}" type="slidenum">
              <a:rPr lang="pl-PL" smtClean="0"/>
              <a:t>‹#›</a:t>
            </a:fld>
            <a:endParaRPr lang="pl-PL"/>
          </a:p>
        </p:txBody>
      </p:sp>
      <p:pic>
        <p:nvPicPr>
          <p:cNvPr id="1026" name="Picture 2" descr="logo_oke_bez nazwy_3cm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763"/>
            <a:ext cx="82867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9410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media10.m4a"/><Relationship Id="rId7" Type="http://schemas.openxmlformats.org/officeDocument/2006/relationships/image" Target="../media/image23.png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openxmlformats.org/officeDocument/2006/relationships/image" Target="../media/image22.png"/><Relationship Id="rId5" Type="http://schemas.openxmlformats.org/officeDocument/2006/relationships/notesSlide" Target="../notesSlides/notesSlide10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1.m4a"/><Relationship Id="rId7" Type="http://schemas.openxmlformats.org/officeDocument/2006/relationships/image" Target="../media/image27.png"/><Relationship Id="rId2" Type="http://schemas.microsoft.com/office/2007/relationships/media" Target="../media/media11.m4a"/><Relationship Id="rId1" Type="http://schemas.openxmlformats.org/officeDocument/2006/relationships/tags" Target="../tags/tag10.xml"/><Relationship Id="rId6" Type="http://schemas.openxmlformats.org/officeDocument/2006/relationships/image" Target="../media/image26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media13.m4a"/><Relationship Id="rId7" Type="http://schemas.openxmlformats.org/officeDocument/2006/relationships/image" Target="../media/image29.png"/><Relationship Id="rId12" Type="http://schemas.openxmlformats.org/officeDocument/2006/relationships/image" Target="../media/image3.png"/><Relationship Id="rId2" Type="http://schemas.microsoft.com/office/2007/relationships/media" Target="../media/media13.m4a"/><Relationship Id="rId1" Type="http://schemas.openxmlformats.org/officeDocument/2006/relationships/tags" Target="../tags/tag11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notesSlide" Target="../notesSlides/notesSlide13.xml"/><Relationship Id="rId10" Type="http://schemas.openxmlformats.org/officeDocument/2006/relationships/image" Target="../media/image32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2.m4a"/><Relationship Id="rId7" Type="http://schemas.openxmlformats.org/officeDocument/2006/relationships/image" Target="../media/image5.jp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3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4.m4a"/><Relationship Id="rId7" Type="http://schemas.openxmlformats.org/officeDocument/2006/relationships/image" Target="../media/image8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5.m4a"/><Relationship Id="rId7" Type="http://schemas.openxmlformats.org/officeDocument/2006/relationships/image" Target="../media/image12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3.pn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7.m4a"/><Relationship Id="rId7" Type="http://schemas.openxmlformats.org/officeDocument/2006/relationships/image" Target="../media/image15.png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8.m4a"/><Relationship Id="rId7" Type="http://schemas.openxmlformats.org/officeDocument/2006/relationships/image" Target="../media/image17.png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media9.m4a"/><Relationship Id="rId7" Type="http://schemas.openxmlformats.org/officeDocument/2006/relationships/image" Target="../media/image19.png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18.png"/><Relationship Id="rId5" Type="http://schemas.openxmlformats.org/officeDocument/2006/relationships/notesSlide" Target="../notesSlides/notesSlide9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>
          <a:xfrm>
            <a:off x="1511954" y="1193393"/>
            <a:ext cx="876604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>
                <a:solidFill>
                  <a:schemeClr val="bg1"/>
                </a:solidFill>
                <a:latin typeface="Boopee" panose="02000506020000020003" pitchFamily="2" charset="0"/>
              </a:rPr>
              <a:t>POMAGAMY UCZNIOM W Przygotowaniu SI</a:t>
            </a:r>
            <a:r>
              <a:rPr lang="pl-PL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Ę</a:t>
            </a:r>
            <a:r>
              <a:rPr lang="pl-PL" sz="4000" b="1" dirty="0">
                <a:solidFill>
                  <a:schemeClr val="bg1"/>
                </a:solidFill>
              </a:rPr>
              <a:t/>
            </a:r>
            <a:br>
              <a:rPr lang="pl-PL" sz="4000" b="1" dirty="0">
                <a:solidFill>
                  <a:schemeClr val="bg1"/>
                </a:solidFill>
              </a:rPr>
            </a:br>
            <a:r>
              <a:rPr lang="pl-PL" sz="4000" b="1" dirty="0">
                <a:solidFill>
                  <a:schemeClr val="bg1"/>
                </a:solidFill>
                <a:latin typeface="Boopee" panose="02000506020000020003" pitchFamily="2" charset="0"/>
              </a:rPr>
              <a:t>do egzaminu </a:t>
            </a:r>
            <a:r>
              <a:rPr lang="pl-PL" sz="4000" b="1" dirty="0">
                <a:latin typeface="Boopee" panose="02000506020000020003" pitchFamily="2" charset="0"/>
              </a:rPr>
              <a:t>ósmoklasisty</a:t>
            </a:r>
            <a:br>
              <a:rPr lang="pl-PL" sz="4000" b="1" dirty="0">
                <a:latin typeface="Boopee" panose="02000506020000020003" pitchFamily="2" charset="0"/>
              </a:rPr>
            </a:br>
            <a:r>
              <a:rPr lang="pl-PL" sz="4000" b="1" dirty="0">
                <a:latin typeface="Boopee" panose="02000506020000020003" pitchFamily="2" charset="0"/>
              </a:rPr>
              <a:t/>
            </a:r>
            <a:br>
              <a:rPr lang="pl-PL" sz="4000" b="1" dirty="0">
                <a:latin typeface="Boopee" panose="02000506020000020003" pitchFamily="2" charset="0"/>
              </a:rPr>
            </a:br>
            <a:r>
              <a:rPr lang="pl-PL" sz="4000" b="1" dirty="0">
                <a:latin typeface="Boopee" panose="02000506020000020003" pitchFamily="2" charset="0"/>
              </a:rPr>
              <a:t>PRACA Z </a:t>
            </a:r>
            <a:r>
              <a:rPr lang="pl-PL" sz="4000" b="1" dirty="0" smtClean="0">
                <a:latin typeface="Boopee" panose="02000506020000020003" pitchFamily="2" charset="0"/>
              </a:rPr>
              <a:t>ARKUSZEM</a:t>
            </a:r>
            <a:endParaRPr lang="pl-PL" sz="4000" b="1" dirty="0">
              <a:solidFill>
                <a:schemeClr val="bg1"/>
              </a:solidFill>
              <a:latin typeface="Boopee" panose="02000506020000020003" pitchFamily="2" charset="0"/>
            </a:endParaRPr>
          </a:p>
        </p:txBody>
      </p:sp>
      <p:sp>
        <p:nvSpPr>
          <p:cNvPr id="5" name="Tytuł 3"/>
          <p:cNvSpPr txBox="1">
            <a:spLocks/>
          </p:cNvSpPr>
          <p:nvPr/>
        </p:nvSpPr>
        <p:spPr>
          <a:xfrm>
            <a:off x="975600" y="4746680"/>
            <a:ext cx="8766048" cy="954107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b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sz="2800" b="1" dirty="0">
                <a:latin typeface="Boopee" panose="02000506020000020003" pitchFamily="2" charset="0"/>
              </a:rPr>
              <a:t>Pracownia Egzaminu Ósmoklasisty</a:t>
            </a:r>
          </a:p>
          <a:p>
            <a:pPr algn="ctr"/>
            <a:r>
              <a:rPr lang="pl-PL" sz="2800" b="1" dirty="0">
                <a:latin typeface="Boopee" panose="02000506020000020003" pitchFamily="2" charset="0"/>
              </a:rPr>
              <a:t>Okr</a:t>
            </a:r>
            <a:r>
              <a:rPr lang="pl-PL" sz="2000" b="1" dirty="0">
                <a:latin typeface="Comic Sans MS" panose="030F0702030302020204" pitchFamily="66" charset="0"/>
              </a:rPr>
              <a:t>ę</a:t>
            </a:r>
            <a:r>
              <a:rPr lang="pl-PL" sz="2800" b="1" dirty="0">
                <a:latin typeface="Boopee" panose="02000506020000020003" pitchFamily="2" charset="0"/>
              </a:rPr>
              <a:t>gowa Komisja Egzaminacyjna w </a:t>
            </a:r>
            <a:r>
              <a:rPr lang="pl-PL" sz="2800" b="1">
                <a:latin typeface="Boopee" panose="02000506020000020003" pitchFamily="2" charset="0"/>
              </a:rPr>
              <a:t>Krakowie </a:t>
            </a:r>
            <a:endParaRPr lang="pl-PL" sz="2800" b="1" dirty="0">
              <a:latin typeface="Boopee" panose="02000506020000020003" pitchFamily="2" charset="0"/>
            </a:endParaRPr>
          </a:p>
        </p:txBody>
      </p:sp>
      <p:pic>
        <p:nvPicPr>
          <p:cNvPr id="3" name="Dźwię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38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84"/>
    </mc:Choice>
    <mc:Fallback xmlns="">
      <p:transition spd="slow" advTm="90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7870" y="-888986"/>
            <a:ext cx="6321564" cy="8939304"/>
          </a:xfrm>
          <a:prstGeom prst="rect">
            <a:avLst/>
          </a:prstGeom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10</a:t>
            </a:fld>
            <a:endParaRPr lang="pl-PL" dirty="0"/>
          </a:p>
        </p:txBody>
      </p:sp>
      <p:sp>
        <p:nvSpPr>
          <p:cNvPr id="6" name="Prostokąt 5"/>
          <p:cNvSpPr/>
          <p:nvPr/>
        </p:nvSpPr>
        <p:spPr>
          <a:xfrm>
            <a:off x="1973790" y="26669"/>
            <a:ext cx="55006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200" b="1" dirty="0">
                <a:solidFill>
                  <a:schemeClr val="bg1"/>
                </a:solidFill>
                <a:latin typeface="Boopee" panose="02000506020000020003" pitchFamily="2" charset="0"/>
              </a:rPr>
              <a:t>ZAZANACZANIE WYBRANEJ ODPOWIEDZI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23282" y="1030380"/>
            <a:ext cx="471627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>
                <a:solidFill>
                  <a:schemeClr val="bg1"/>
                </a:solidFill>
              </a:rPr>
              <a:t>Zadanie typu Prawda Fałsz (PF) </a:t>
            </a:r>
            <a:r>
              <a:rPr lang="pl-PL" sz="1600" dirty="0">
                <a:solidFill>
                  <a:schemeClr val="bg1"/>
                </a:solidFill>
              </a:rPr>
              <a:t>– w każdym </a:t>
            </a:r>
          </a:p>
          <a:p>
            <a:r>
              <a:rPr lang="pl-PL" sz="1600" dirty="0">
                <a:solidFill>
                  <a:schemeClr val="bg1"/>
                </a:solidFill>
              </a:rPr>
              <a:t>z dwóch zdań rozstrzygasz, czy zdanie jest prawdziwe czy fałszywe. Na karcie odpowiedzi zaznaczasz kompilację tych dwóch odpowiedzi. Jeśli np. pierwsze zdanie, wg </a:t>
            </a:r>
            <a:r>
              <a:rPr lang="pl-PL" sz="1600" dirty="0" smtClean="0">
                <a:solidFill>
                  <a:schemeClr val="bg1"/>
                </a:solidFill>
              </a:rPr>
              <a:t>Ciebie</a:t>
            </a:r>
            <a:r>
              <a:rPr lang="pl-PL" sz="1600" dirty="0">
                <a:solidFill>
                  <a:schemeClr val="bg1"/>
                </a:solidFill>
              </a:rPr>
              <a:t>, jest prawdziwe (P) a drugie jest fałszywe (F) – to na karcie zaznaczasz pole </a:t>
            </a:r>
            <a:r>
              <a:rPr lang="pl-PL" sz="1600" b="1" dirty="0">
                <a:solidFill>
                  <a:schemeClr val="bg1"/>
                </a:solidFill>
              </a:rPr>
              <a:t>PF</a:t>
            </a:r>
            <a:r>
              <a:rPr lang="pl-PL" sz="16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24" name="pole tekstowe 23"/>
          <p:cNvSpPr txBox="1"/>
          <p:nvPr/>
        </p:nvSpPr>
        <p:spPr>
          <a:xfrm>
            <a:off x="55799" y="2950149"/>
            <a:ext cx="46847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>
                <a:solidFill>
                  <a:schemeClr val="bg1"/>
                </a:solidFill>
              </a:rPr>
              <a:t>Zadanie wielokrotnego wyboru (WW) </a:t>
            </a:r>
            <a:r>
              <a:rPr lang="pl-PL" sz="1600" dirty="0">
                <a:solidFill>
                  <a:schemeClr val="bg1"/>
                </a:solidFill>
              </a:rPr>
              <a:t>– </a:t>
            </a:r>
          </a:p>
          <a:p>
            <a:r>
              <a:rPr lang="pl-PL" sz="1600" dirty="0">
                <a:solidFill>
                  <a:schemeClr val="bg1"/>
                </a:solidFill>
              </a:rPr>
              <a:t>w takim zadaniu masz do wyboru jedną spośród czterech możliwych propozycji. Wybierasz prawidłową odpowiedź, np. A i na karcie odpowiedzi zaznaczasz </a:t>
            </a:r>
            <a:r>
              <a:rPr lang="pl-PL" sz="1600" b="1" dirty="0">
                <a:solidFill>
                  <a:schemeClr val="bg1"/>
                </a:solidFill>
              </a:rPr>
              <a:t>A</a:t>
            </a:r>
            <a:r>
              <a:rPr lang="pl-PL" sz="16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23" name="pole tekstowe 22"/>
          <p:cNvSpPr txBox="1"/>
          <p:nvPr/>
        </p:nvSpPr>
        <p:spPr>
          <a:xfrm>
            <a:off x="39032" y="4518300"/>
            <a:ext cx="468477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>
                <a:solidFill>
                  <a:schemeClr val="bg1"/>
                </a:solidFill>
              </a:rPr>
              <a:t>Zadanie na dobieranie </a:t>
            </a:r>
            <a:r>
              <a:rPr lang="pl-PL" sz="1600" dirty="0">
                <a:solidFill>
                  <a:schemeClr val="bg1"/>
                </a:solidFill>
              </a:rPr>
              <a:t>– w takim zadaniu tworzysz  - według podanych kryteriów – pary elementów, które wybierasz  np. z dwóch zdań, wyrażeń czy rysunków, … </a:t>
            </a:r>
          </a:p>
          <a:p>
            <a:r>
              <a:rPr lang="pl-PL" sz="1600" dirty="0">
                <a:solidFill>
                  <a:schemeClr val="bg1"/>
                </a:solidFill>
              </a:rPr>
              <a:t>Kompilację tych wyborów zaznaczasz na karcie odpowiedzi. Jeśli np. </a:t>
            </a:r>
          </a:p>
          <a:p>
            <a:r>
              <a:rPr lang="pl-PL" sz="1600" dirty="0">
                <a:solidFill>
                  <a:schemeClr val="bg1"/>
                </a:solidFill>
              </a:rPr>
              <a:t>w pierwszym zdaniu wybierasz B a </a:t>
            </a:r>
            <a:r>
              <a:rPr lang="pl-PL" sz="1600" dirty="0" smtClean="0">
                <a:solidFill>
                  <a:schemeClr val="bg1"/>
                </a:solidFill>
              </a:rPr>
              <a:t>w drugim </a:t>
            </a:r>
            <a:r>
              <a:rPr lang="pl-PL" sz="1600" dirty="0">
                <a:solidFill>
                  <a:schemeClr val="bg1"/>
                </a:solidFill>
              </a:rPr>
              <a:t>C, to na karcie odpowiedzi zaznaczasz </a:t>
            </a:r>
            <a:r>
              <a:rPr lang="pl-PL" sz="1600" b="1" dirty="0">
                <a:solidFill>
                  <a:schemeClr val="bg1"/>
                </a:solidFill>
              </a:rPr>
              <a:t>BC</a:t>
            </a:r>
            <a:r>
              <a:rPr lang="pl-PL" sz="1600" dirty="0">
                <a:solidFill>
                  <a:schemeClr val="bg1"/>
                </a:solidFill>
              </a:rPr>
              <a:t>.</a:t>
            </a:r>
          </a:p>
        </p:txBody>
      </p:sp>
      <p:grpSp>
        <p:nvGrpSpPr>
          <p:cNvPr id="41" name="Grupa 40"/>
          <p:cNvGrpSpPr/>
          <p:nvPr/>
        </p:nvGrpSpPr>
        <p:grpSpPr>
          <a:xfrm>
            <a:off x="3522544" y="1030380"/>
            <a:ext cx="6840656" cy="5306920"/>
            <a:chOff x="3477296" y="1027934"/>
            <a:chExt cx="6840656" cy="5306920"/>
          </a:xfrm>
        </p:grpSpPr>
        <p:pic>
          <p:nvPicPr>
            <p:cNvPr id="16" name="Obraz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63218" y="5013494"/>
              <a:ext cx="3645967" cy="794373"/>
            </a:xfrm>
            <a:prstGeom prst="rect">
              <a:avLst/>
            </a:prstGeom>
          </p:spPr>
        </p:pic>
        <p:pic>
          <p:nvPicPr>
            <p:cNvPr id="14" name="Obraz 13"/>
            <p:cNvPicPr>
              <a:picLocks noChangeAspect="1"/>
            </p:cNvPicPr>
            <p:nvPr/>
          </p:nvPicPr>
          <p:blipFill rotWithShape="1">
            <a:blip r:embed="rId8"/>
            <a:srcRect t="2311" b="7237"/>
            <a:stretch/>
          </p:blipFill>
          <p:spPr>
            <a:xfrm>
              <a:off x="4540428" y="2976284"/>
              <a:ext cx="3695567" cy="746974"/>
            </a:xfrm>
            <a:prstGeom prst="rect">
              <a:avLst/>
            </a:prstGeom>
          </p:spPr>
        </p:pic>
        <p:pic>
          <p:nvPicPr>
            <p:cNvPr id="13" name="Obraz 1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521792" y="1027934"/>
              <a:ext cx="3670438" cy="792481"/>
            </a:xfrm>
            <a:prstGeom prst="rect">
              <a:avLst/>
            </a:prstGeom>
          </p:spPr>
        </p:pic>
        <p:cxnSp>
          <p:nvCxnSpPr>
            <p:cNvPr id="10" name="Łącznik prosty ze strzałką 9"/>
            <p:cNvCxnSpPr/>
            <p:nvPr/>
          </p:nvCxnSpPr>
          <p:spPr>
            <a:xfrm flipV="1">
              <a:off x="4663218" y="1608023"/>
              <a:ext cx="1648522" cy="1066095"/>
            </a:xfrm>
            <a:prstGeom prst="straightConnector1">
              <a:avLst/>
            </a:prstGeom>
            <a:ln w="19050">
              <a:solidFill>
                <a:schemeClr val="bg1">
                  <a:alpha val="6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Łącznik prosty ze strzałką 39"/>
            <p:cNvCxnSpPr/>
            <p:nvPr/>
          </p:nvCxnSpPr>
          <p:spPr>
            <a:xfrm flipV="1">
              <a:off x="3477296" y="3359875"/>
              <a:ext cx="2096949" cy="749329"/>
            </a:xfrm>
            <a:prstGeom prst="straightConnector1">
              <a:avLst/>
            </a:prstGeom>
            <a:ln w="19050">
              <a:solidFill>
                <a:schemeClr val="bg1">
                  <a:alpha val="6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Łącznik prosty ze strzałką 42"/>
            <p:cNvCxnSpPr/>
            <p:nvPr/>
          </p:nvCxnSpPr>
          <p:spPr>
            <a:xfrm flipV="1">
              <a:off x="4395364" y="5498967"/>
              <a:ext cx="2590415" cy="835887"/>
            </a:xfrm>
            <a:prstGeom prst="straightConnector1">
              <a:avLst/>
            </a:prstGeom>
            <a:ln w="19050">
              <a:solidFill>
                <a:schemeClr val="bg1">
                  <a:alpha val="6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Łącznik prosty ze strzałką 7"/>
            <p:cNvCxnSpPr/>
            <p:nvPr/>
          </p:nvCxnSpPr>
          <p:spPr>
            <a:xfrm flipH="1" flipV="1">
              <a:off x="8036407" y="1792428"/>
              <a:ext cx="862417" cy="1310247"/>
            </a:xfrm>
            <a:prstGeom prst="straightConnector1">
              <a:avLst/>
            </a:prstGeom>
            <a:ln w="19050">
              <a:solidFill>
                <a:schemeClr val="bg1">
                  <a:alpha val="6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Elipsa 20"/>
            <p:cNvSpPr/>
            <p:nvPr/>
          </p:nvSpPr>
          <p:spPr>
            <a:xfrm>
              <a:off x="8901867" y="2997837"/>
              <a:ext cx="1363023" cy="347306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30" name="Łącznik prosty ze strzałką 29"/>
            <p:cNvCxnSpPr/>
            <p:nvPr/>
          </p:nvCxnSpPr>
          <p:spPr>
            <a:xfrm flipH="1" flipV="1">
              <a:off x="8191434" y="3746567"/>
              <a:ext cx="785142" cy="985537"/>
            </a:xfrm>
            <a:prstGeom prst="straightConnector1">
              <a:avLst/>
            </a:prstGeom>
            <a:ln w="19050">
              <a:solidFill>
                <a:schemeClr val="bg1">
                  <a:alpha val="6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Łącznik prosty ze strzałką 50"/>
            <p:cNvCxnSpPr/>
            <p:nvPr/>
          </p:nvCxnSpPr>
          <p:spPr>
            <a:xfrm flipH="1" flipV="1">
              <a:off x="8295392" y="5586287"/>
              <a:ext cx="659538" cy="278190"/>
            </a:xfrm>
            <a:prstGeom prst="straightConnector1">
              <a:avLst/>
            </a:prstGeom>
            <a:ln w="19050">
              <a:solidFill>
                <a:schemeClr val="bg1">
                  <a:alpha val="6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Elipsa 17"/>
            <p:cNvSpPr/>
            <p:nvPr/>
          </p:nvSpPr>
          <p:spPr>
            <a:xfrm>
              <a:off x="4486656" y="1036321"/>
              <a:ext cx="3650168" cy="78409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4" name="Elipsa 33"/>
            <p:cNvSpPr/>
            <p:nvPr/>
          </p:nvSpPr>
          <p:spPr>
            <a:xfrm>
              <a:off x="4604918" y="2957512"/>
              <a:ext cx="3519513" cy="765745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l-PL"/>
            </a:p>
          </p:txBody>
        </p:sp>
        <p:sp>
          <p:nvSpPr>
            <p:cNvPr id="44" name="Elipsa 43"/>
            <p:cNvSpPr/>
            <p:nvPr/>
          </p:nvSpPr>
          <p:spPr>
            <a:xfrm>
              <a:off x="4727614" y="5070104"/>
              <a:ext cx="3436796" cy="756872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l-PL"/>
            </a:p>
          </p:txBody>
        </p:sp>
        <p:sp>
          <p:nvSpPr>
            <p:cNvPr id="32" name="Elipsa 31"/>
            <p:cNvSpPr/>
            <p:nvPr/>
          </p:nvSpPr>
          <p:spPr>
            <a:xfrm>
              <a:off x="8898824" y="4477821"/>
              <a:ext cx="1363023" cy="347306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3" name="Elipsa 32"/>
            <p:cNvSpPr/>
            <p:nvPr/>
          </p:nvSpPr>
          <p:spPr>
            <a:xfrm>
              <a:off x="8954929" y="5710016"/>
              <a:ext cx="1363023" cy="347306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3" name="Prostokąt 2"/>
          <p:cNvSpPr/>
          <p:nvPr/>
        </p:nvSpPr>
        <p:spPr>
          <a:xfrm>
            <a:off x="5602711" y="3199807"/>
            <a:ext cx="373487" cy="320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Prostokąt 24"/>
          <p:cNvSpPr/>
          <p:nvPr/>
        </p:nvSpPr>
        <p:spPr>
          <a:xfrm>
            <a:off x="6233375" y="1275007"/>
            <a:ext cx="373487" cy="320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" name="Prostokąt 25"/>
          <p:cNvSpPr/>
          <p:nvPr/>
        </p:nvSpPr>
        <p:spPr>
          <a:xfrm>
            <a:off x="7069664" y="5275593"/>
            <a:ext cx="373487" cy="320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9" name="Dźwięk 1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247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838"/>
    </mc:Choice>
    <mc:Fallback xmlns="">
      <p:transition spd="slow" advTm="718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3" grpId="0" animBg="1"/>
      <p:bldP spid="25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11</a:t>
            </a:fld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3725" y="-7882"/>
            <a:ext cx="4838275" cy="6873761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34552"/>
            <a:ext cx="4834329" cy="6858001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5099617" y="339090"/>
            <a:ext cx="198882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Na poprzednim slajdzie była widoczna karta odpowiedzi </a:t>
            </a:r>
          </a:p>
          <a:p>
            <a:r>
              <a:rPr lang="pl-PL" dirty="0">
                <a:solidFill>
                  <a:schemeClr val="bg1"/>
                </a:solidFill>
              </a:rPr>
              <a:t>z matematyki.</a:t>
            </a:r>
          </a:p>
          <a:p>
            <a:endParaRPr lang="pl-PL" dirty="0">
              <a:solidFill>
                <a:schemeClr val="bg1"/>
              </a:solidFill>
            </a:endParaRPr>
          </a:p>
          <a:p>
            <a:r>
              <a:rPr lang="pl-PL" dirty="0">
                <a:solidFill>
                  <a:schemeClr val="bg1"/>
                </a:solidFill>
              </a:rPr>
              <a:t>Tutaj widzimy kartę odpowiedzi </a:t>
            </a:r>
          </a:p>
          <a:p>
            <a:r>
              <a:rPr lang="pl-PL" dirty="0">
                <a:solidFill>
                  <a:schemeClr val="bg1"/>
                </a:solidFill>
              </a:rPr>
              <a:t>z j. polskiego (symbol OPOP)</a:t>
            </a:r>
          </a:p>
          <a:p>
            <a:r>
              <a:rPr lang="pl-PL" dirty="0">
                <a:solidFill>
                  <a:schemeClr val="bg1"/>
                </a:solidFill>
              </a:rPr>
              <a:t>i języka obcego (symbol OJ).</a:t>
            </a:r>
          </a:p>
          <a:p>
            <a:endParaRPr lang="pl-PL" dirty="0">
              <a:solidFill>
                <a:schemeClr val="bg1"/>
              </a:solidFill>
            </a:endParaRPr>
          </a:p>
          <a:p>
            <a:r>
              <a:rPr lang="pl-PL" dirty="0">
                <a:solidFill>
                  <a:schemeClr val="bg1"/>
                </a:solidFill>
              </a:rPr>
              <a:t>Zwróć uwagę na odmienność układu karty odpowiedzi </a:t>
            </a:r>
          </a:p>
          <a:p>
            <a:r>
              <a:rPr lang="pl-PL" dirty="0" smtClean="0">
                <a:solidFill>
                  <a:schemeClr val="bg1"/>
                </a:solidFill>
              </a:rPr>
              <a:t>w </a:t>
            </a:r>
            <a:r>
              <a:rPr lang="pl-PL" dirty="0">
                <a:solidFill>
                  <a:schemeClr val="bg1"/>
                </a:solidFill>
              </a:rPr>
              <a:t>każdym </a:t>
            </a:r>
          </a:p>
          <a:p>
            <a:r>
              <a:rPr lang="pl-PL" dirty="0">
                <a:solidFill>
                  <a:schemeClr val="bg1"/>
                </a:solidFill>
              </a:rPr>
              <a:t>z egzaminów. </a:t>
            </a:r>
          </a:p>
          <a:p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7" name="Elipsa 6"/>
          <p:cNvSpPr/>
          <p:nvPr/>
        </p:nvSpPr>
        <p:spPr>
          <a:xfrm>
            <a:off x="238659" y="468630"/>
            <a:ext cx="2035912" cy="56000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l-PL"/>
          </a:p>
        </p:txBody>
      </p:sp>
      <p:sp>
        <p:nvSpPr>
          <p:cNvPr id="12" name="Elipsa 11"/>
          <p:cNvSpPr/>
          <p:nvPr/>
        </p:nvSpPr>
        <p:spPr>
          <a:xfrm>
            <a:off x="7571921" y="468565"/>
            <a:ext cx="2035912" cy="56000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l-PL"/>
          </a:p>
        </p:txBody>
      </p:sp>
      <p:sp>
        <p:nvSpPr>
          <p:cNvPr id="8" name="Prostokąt 7"/>
          <p:cNvSpPr/>
          <p:nvPr/>
        </p:nvSpPr>
        <p:spPr>
          <a:xfrm>
            <a:off x="7753718" y="2472744"/>
            <a:ext cx="1236372" cy="408260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/>
          <p:cNvSpPr/>
          <p:nvPr/>
        </p:nvSpPr>
        <p:spPr>
          <a:xfrm>
            <a:off x="9041287" y="2472744"/>
            <a:ext cx="1330768" cy="408260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ole tekstowe 8"/>
          <p:cNvSpPr txBox="1"/>
          <p:nvPr/>
        </p:nvSpPr>
        <p:spPr>
          <a:xfrm>
            <a:off x="341690" y="2890873"/>
            <a:ext cx="4043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FF0000"/>
                </a:solidFill>
              </a:rPr>
              <a:t>!</a:t>
            </a:r>
          </a:p>
        </p:txBody>
      </p:sp>
      <p:sp>
        <p:nvSpPr>
          <p:cNvPr id="13" name="pole tekstowe 12"/>
          <p:cNvSpPr txBox="1"/>
          <p:nvPr/>
        </p:nvSpPr>
        <p:spPr>
          <a:xfrm>
            <a:off x="318887" y="4252435"/>
            <a:ext cx="4043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FF0000"/>
                </a:solidFill>
              </a:rPr>
              <a:t>!</a:t>
            </a:r>
          </a:p>
        </p:txBody>
      </p:sp>
      <p:sp>
        <p:nvSpPr>
          <p:cNvPr id="14" name="pole tekstowe 13"/>
          <p:cNvSpPr txBox="1"/>
          <p:nvPr/>
        </p:nvSpPr>
        <p:spPr>
          <a:xfrm>
            <a:off x="308962" y="5276331"/>
            <a:ext cx="4043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FF0000"/>
                </a:solidFill>
              </a:rPr>
              <a:t>!</a:t>
            </a:r>
          </a:p>
        </p:txBody>
      </p:sp>
      <p:sp>
        <p:nvSpPr>
          <p:cNvPr id="15" name="pole tekstowe 14"/>
          <p:cNvSpPr txBox="1"/>
          <p:nvPr/>
        </p:nvSpPr>
        <p:spPr>
          <a:xfrm>
            <a:off x="7418508" y="4252435"/>
            <a:ext cx="4043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FF0000"/>
                </a:solidFill>
              </a:rPr>
              <a:t>!</a:t>
            </a:r>
          </a:p>
        </p:txBody>
      </p:sp>
      <p:sp>
        <p:nvSpPr>
          <p:cNvPr id="16" name="pole tekstowe 15"/>
          <p:cNvSpPr txBox="1"/>
          <p:nvPr/>
        </p:nvSpPr>
        <p:spPr>
          <a:xfrm>
            <a:off x="7392750" y="5799552"/>
            <a:ext cx="4043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FF0000"/>
                </a:solidFill>
              </a:rPr>
              <a:t>!</a:t>
            </a:r>
          </a:p>
        </p:txBody>
      </p:sp>
      <p:sp>
        <p:nvSpPr>
          <p:cNvPr id="17" name="pole tekstowe 16"/>
          <p:cNvSpPr txBox="1"/>
          <p:nvPr/>
        </p:nvSpPr>
        <p:spPr>
          <a:xfrm>
            <a:off x="8964401" y="4792593"/>
            <a:ext cx="4043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FF0000"/>
                </a:solidFill>
              </a:rPr>
              <a:t>!</a:t>
            </a:r>
          </a:p>
        </p:txBody>
      </p:sp>
      <p:pic>
        <p:nvPicPr>
          <p:cNvPr id="11" name="Dźwięk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6349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708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037"/>
    </mc:Choice>
    <mc:Fallback xmlns="">
      <p:transition spd="slow" advTm="520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 animBg="1"/>
      <p:bldP spid="12" grpId="0" animBg="1"/>
      <p:bldP spid="8" grpId="0" animBg="1"/>
      <p:bldP spid="10" grpId="0" animBg="1"/>
      <p:bldP spid="9" grpId="0"/>
      <p:bldP spid="13" grpId="0"/>
      <p:bldP spid="14" grpId="0"/>
      <p:bldP spid="15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893147" y="2442396"/>
            <a:ext cx="10365710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Wypełnienie karty odpowiedzi ołówkiem lub jasnym kolorem długopisu.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Zaznaczenie: </a:t>
            </a:r>
          </a:p>
          <a:p>
            <a:pPr lvl="1">
              <a:spcAft>
                <a:spcPts val="600"/>
              </a:spcAft>
            </a:pPr>
            <a:r>
              <a:rPr lang="pl-PL" dirty="0">
                <a:solidFill>
                  <a:schemeClr val="bg1"/>
                </a:solidFill>
              </a:rPr>
              <a:t>- odpowiedzi do zadań zamkniętych niezgodnie z instrukcją (np. krzyżykami), </a:t>
            </a:r>
          </a:p>
          <a:p>
            <a:pPr lvl="1">
              <a:spcAft>
                <a:spcPts val="600"/>
              </a:spcAft>
            </a:pPr>
            <a:r>
              <a:rPr lang="pl-PL" dirty="0">
                <a:solidFill>
                  <a:schemeClr val="bg1"/>
                </a:solidFill>
              </a:rPr>
              <a:t>- odpowiedzi jako błędnej i niezaznaczenie innej, </a:t>
            </a:r>
          </a:p>
          <a:p>
            <a:pPr lvl="1">
              <a:spcAft>
                <a:spcPts val="600"/>
              </a:spcAft>
            </a:pPr>
            <a:r>
              <a:rPr lang="pl-PL" dirty="0">
                <a:solidFill>
                  <a:schemeClr val="bg1"/>
                </a:solidFill>
              </a:rPr>
              <a:t>- dwóch odpowiedzi </a:t>
            </a:r>
            <a:r>
              <a:rPr lang="pl-PL" dirty="0" smtClean="0">
                <a:solidFill>
                  <a:schemeClr val="bg1"/>
                </a:solidFill>
              </a:rPr>
              <a:t>tak, jakby obydwie były </a:t>
            </a:r>
            <a:r>
              <a:rPr lang="pl-PL" dirty="0">
                <a:solidFill>
                  <a:schemeClr val="bg1"/>
                </a:solidFill>
              </a:rPr>
              <a:t>poprawne.</a:t>
            </a:r>
            <a:endParaRPr lang="pl-PL" strike="sngStrike" dirty="0">
              <a:solidFill>
                <a:schemeClr val="bg1"/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Użycie przez ucznia korektora.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Podpisanie się przez ucznia na karcie odpowiedzi.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chemeClr val="bg1"/>
                </a:solidFill>
              </a:rPr>
              <a:t>Brak </a:t>
            </a:r>
            <a:r>
              <a:rPr lang="pl-PL" dirty="0">
                <a:solidFill>
                  <a:schemeClr val="bg1"/>
                </a:solidFill>
              </a:rPr>
              <a:t>przeniesienia zaznaczeń lub niekompletne przeniesienie zaznaczeń na kartę odpowiedzi w zadaniach zamkniętych przez uczniów, którzy mieli taki </a:t>
            </a:r>
            <a:r>
              <a:rPr lang="pl-PL" dirty="0" smtClean="0">
                <a:solidFill>
                  <a:schemeClr val="bg1"/>
                </a:solidFill>
              </a:rPr>
              <a:t>obowiązek </a:t>
            </a:r>
            <a:r>
              <a:rPr lang="pl-PL" dirty="0">
                <a:solidFill>
                  <a:schemeClr val="bg1"/>
                </a:solidFill>
              </a:rPr>
              <a:t>(nie mieli uprawnień do nieprzenoszenia odpowiedzi).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2017059" y="191947"/>
            <a:ext cx="97760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600" b="1" dirty="0">
                <a:solidFill>
                  <a:schemeClr val="bg1"/>
                </a:solidFill>
                <a:effectLst/>
                <a:latin typeface="Boopee" panose="02000506020000020003" pitchFamily="2" charset="0"/>
              </a:rPr>
              <a:t>NIEPRAWIDŁOWOŚCI POPEŁNIANE PRZEZ UCZNIÓW </a:t>
            </a:r>
          </a:p>
          <a:p>
            <a:pPr algn="ctr"/>
            <a:r>
              <a:rPr lang="pl-PL" sz="3600" b="1" dirty="0">
                <a:solidFill>
                  <a:schemeClr val="bg1"/>
                </a:solidFill>
                <a:latin typeface="Boopee" panose="02000506020000020003" pitchFamily="2" charset="0"/>
              </a:rPr>
              <a:t>NA</a:t>
            </a:r>
            <a:r>
              <a:rPr lang="pl-PL" sz="3600" b="1" dirty="0">
                <a:solidFill>
                  <a:schemeClr val="bg1"/>
                </a:solidFill>
                <a:effectLst/>
                <a:latin typeface="Boopee" panose="02000506020000020003" pitchFamily="2" charset="0"/>
              </a:rPr>
              <a:t> KARCIE ODPOWIEDZI</a:t>
            </a:r>
            <a:endParaRPr lang="pl-PL" sz="3600" dirty="0">
              <a:solidFill>
                <a:schemeClr val="bg1"/>
              </a:solidFill>
              <a:latin typeface="Boopee" panose="02000506020000020003" pitchFamily="2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12</a:t>
            </a:fld>
            <a:endParaRPr lang="pl-PL" dirty="0"/>
          </a:p>
        </p:txBody>
      </p:sp>
      <p:pic>
        <p:nvPicPr>
          <p:cNvPr id="11" name="Dźwięk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67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103"/>
    </mc:Choice>
    <mc:Fallback xmlns="">
      <p:transition spd="slow" advTm="571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29963" y="-1748817"/>
            <a:ext cx="3311371" cy="47044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13</a:t>
            </a:fld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787" y="1020152"/>
            <a:ext cx="8362950" cy="554355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41664" y="910660"/>
            <a:ext cx="2856241" cy="40416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pole tekstowe 2"/>
          <p:cNvSpPr txBox="1"/>
          <p:nvPr/>
        </p:nvSpPr>
        <p:spPr>
          <a:xfrm>
            <a:off x="1199743" y="28864"/>
            <a:ext cx="77419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100" b="1" dirty="0">
                <a:solidFill>
                  <a:schemeClr val="bg1"/>
                </a:solidFill>
                <a:latin typeface="Boopee" panose="02000506020000020003" pitchFamily="2" charset="0"/>
              </a:rPr>
              <a:t>GDZIE MOŻNA ZANELŹĆ DODATKOWE INFORMACJE </a:t>
            </a:r>
            <a:endParaRPr lang="pl-PL" sz="3100" b="1" dirty="0" smtClean="0">
              <a:solidFill>
                <a:schemeClr val="bg1"/>
              </a:solidFill>
              <a:latin typeface="Boopee" panose="02000506020000020003" pitchFamily="2" charset="0"/>
            </a:endParaRPr>
          </a:p>
          <a:p>
            <a:pPr algn="ctr"/>
            <a:r>
              <a:rPr lang="pl-PL" sz="3100" b="1" dirty="0" smtClean="0">
                <a:solidFill>
                  <a:schemeClr val="bg1"/>
                </a:solidFill>
                <a:latin typeface="Boopee" panose="02000506020000020003" pitchFamily="2" charset="0"/>
              </a:rPr>
              <a:t>O </a:t>
            </a:r>
            <a:r>
              <a:rPr lang="pl-PL" sz="3100" b="1" dirty="0">
                <a:solidFill>
                  <a:schemeClr val="bg1"/>
                </a:solidFill>
                <a:latin typeface="Boopee" panose="02000506020000020003" pitchFamily="2" charset="0"/>
              </a:rPr>
              <a:t>EGZAMINIE ÓSMOKLASISTY?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83852" y="3244477"/>
            <a:ext cx="2835518" cy="4000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9" name="Łącznik prosty ze strzałką 8"/>
          <p:cNvCxnSpPr/>
          <p:nvPr/>
        </p:nvCxnSpPr>
        <p:spPr>
          <a:xfrm flipV="1">
            <a:off x="7296756" y="663286"/>
            <a:ext cx="1498111" cy="214208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ze strzałką 11"/>
          <p:cNvCxnSpPr/>
          <p:nvPr/>
        </p:nvCxnSpPr>
        <p:spPr>
          <a:xfrm flipV="1">
            <a:off x="4590963" y="2323301"/>
            <a:ext cx="4656068" cy="255792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ze strzałką 12"/>
          <p:cNvCxnSpPr/>
          <p:nvPr/>
        </p:nvCxnSpPr>
        <p:spPr>
          <a:xfrm flipV="1">
            <a:off x="4590963" y="4724659"/>
            <a:ext cx="1449229" cy="25164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rostokąt zaokrąglony 17"/>
          <p:cNvSpPr/>
          <p:nvPr/>
        </p:nvSpPr>
        <p:spPr>
          <a:xfrm>
            <a:off x="124907" y="4738317"/>
            <a:ext cx="2427401" cy="57799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43243" y="3105751"/>
            <a:ext cx="2886075" cy="4095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56810" y="5027317"/>
            <a:ext cx="2895600" cy="4076700"/>
          </a:xfrm>
          <a:prstGeom prst="rect">
            <a:avLst/>
          </a:prstGeom>
        </p:spPr>
      </p:pic>
      <p:cxnSp>
        <p:nvCxnSpPr>
          <p:cNvPr id="22" name="Łącznik prosty ze strzałką 21"/>
          <p:cNvCxnSpPr/>
          <p:nvPr/>
        </p:nvCxnSpPr>
        <p:spPr>
          <a:xfrm>
            <a:off x="4602831" y="5138699"/>
            <a:ext cx="3135328" cy="1109701"/>
          </a:xfrm>
          <a:prstGeom prst="straightConnector1">
            <a:avLst/>
          </a:prstGeom>
          <a:ln w="28575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Łącznik prosty ze strzałką 23"/>
          <p:cNvCxnSpPr/>
          <p:nvPr/>
        </p:nvCxnSpPr>
        <p:spPr>
          <a:xfrm flipV="1">
            <a:off x="4541356" y="4635327"/>
            <a:ext cx="4999772" cy="436787"/>
          </a:xfrm>
          <a:prstGeom prst="straightConnector1">
            <a:avLst/>
          </a:prstGeom>
          <a:ln w="28575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Prostokąt zaokrąglony 27"/>
          <p:cNvSpPr/>
          <p:nvPr/>
        </p:nvSpPr>
        <p:spPr>
          <a:xfrm>
            <a:off x="74093" y="1853793"/>
            <a:ext cx="2427401" cy="57799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4" name="Dźwięk 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391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251"/>
    </mc:Choice>
    <mc:Fallback xmlns="">
      <p:transition spd="slow" advTm="522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14</a:t>
            </a:fld>
            <a:endParaRPr lang="pl-PL" dirty="0"/>
          </a:p>
        </p:txBody>
      </p:sp>
      <p:sp>
        <p:nvSpPr>
          <p:cNvPr id="3" name="pole tekstowe 2"/>
          <p:cNvSpPr txBox="1"/>
          <p:nvPr/>
        </p:nvSpPr>
        <p:spPr>
          <a:xfrm>
            <a:off x="2429302" y="2870470"/>
            <a:ext cx="69638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solidFill>
                  <a:schemeClr val="bg1"/>
                </a:solidFill>
                <a:latin typeface="Boopee" panose="02000506020000020003" pitchFamily="2" charset="0"/>
              </a:rPr>
              <a:t>Dziękuję za uwagę </a:t>
            </a:r>
          </a:p>
          <a:p>
            <a:pPr algn="ctr"/>
            <a:r>
              <a:rPr lang="pl-PL" sz="3200" b="1" dirty="0">
                <a:solidFill>
                  <a:schemeClr val="bg1"/>
                </a:solidFill>
                <a:latin typeface="Boopee" panose="02000506020000020003" pitchFamily="2" charset="0"/>
              </a:rPr>
              <a:t>i </a:t>
            </a:r>
          </a:p>
          <a:p>
            <a:pPr algn="ctr"/>
            <a:r>
              <a:rPr lang="pl-PL" sz="3200" b="1" dirty="0">
                <a:solidFill>
                  <a:schemeClr val="bg1"/>
                </a:solidFill>
                <a:latin typeface="Boopee" panose="02000506020000020003" pitchFamily="2" charset="0"/>
              </a:rPr>
              <a:t>zapraszam do obejrzenia pozostałych prezentacji</a:t>
            </a:r>
          </a:p>
        </p:txBody>
      </p:sp>
      <p:pic>
        <p:nvPicPr>
          <p:cNvPr id="5" name="Dźwię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27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03"/>
    </mc:Choice>
    <mc:Fallback xmlns="">
      <p:transition spd="slow" advTm="75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2</a:t>
            </a:fld>
            <a:endParaRPr lang="pl-PL" dirty="0"/>
          </a:p>
        </p:txBody>
      </p:sp>
      <p:sp>
        <p:nvSpPr>
          <p:cNvPr id="3" name="pole tekstowe 2"/>
          <p:cNvSpPr txBox="1"/>
          <p:nvPr/>
        </p:nvSpPr>
        <p:spPr>
          <a:xfrm>
            <a:off x="2017866" y="0"/>
            <a:ext cx="99582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solidFill>
                  <a:schemeClr val="bg1"/>
                </a:solidFill>
                <a:latin typeface="Boopee" panose="02000506020000020003" pitchFamily="2" charset="0"/>
              </a:rPr>
              <a:t>ARKUSZ EGZAMINACYJNY ÓSMOKLASISTY </a:t>
            </a:r>
          </a:p>
          <a:p>
            <a:pPr algn="ctr"/>
            <a:r>
              <a:rPr lang="pl-PL" sz="3200" b="1" dirty="0">
                <a:solidFill>
                  <a:schemeClr val="bg1"/>
                </a:solidFill>
                <a:latin typeface="Boopee" panose="02000506020000020003" pitchFamily="2" charset="0"/>
              </a:rPr>
              <a:t>Z JĘZYKA POLSKIEGO I JĘZYKA OBCEGO NOWOŻYTNEGO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831" y="1308095"/>
            <a:ext cx="9545280" cy="33008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Prostokąt 4"/>
          <p:cNvSpPr/>
          <p:nvPr/>
        </p:nvSpPr>
        <p:spPr>
          <a:xfrm>
            <a:off x="394921" y="4839811"/>
            <a:ext cx="826807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dirty="0">
                <a:solidFill>
                  <a:srgbClr val="000000"/>
                </a:solidFill>
              </a:rPr>
              <a:t>Do przeprowadzenia egzaminu ósmoklasisty z języka obcego nowożytnego wykorzystuje się również płytę CD. </a:t>
            </a:r>
          </a:p>
          <a:p>
            <a:pPr algn="just"/>
            <a:endParaRPr lang="pl-PL" dirty="0">
              <a:solidFill>
                <a:srgbClr val="000000"/>
              </a:solidFill>
            </a:endParaRPr>
          </a:p>
          <a:p>
            <a:pPr algn="just"/>
            <a:r>
              <a:rPr lang="pl-PL" dirty="0">
                <a:solidFill>
                  <a:srgbClr val="000000"/>
                </a:solidFill>
              </a:rPr>
              <a:t>W przypadku egzaminu dla uczniów słabosłyszących i niesłyszących nie ma części ze słuchu, czyli nie ma płyty CD.</a:t>
            </a:r>
            <a:endParaRPr lang="pl-PL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737" y="3637981"/>
            <a:ext cx="2828925" cy="28575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Dźwięk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79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48"/>
    </mc:Choice>
    <mc:Fallback xmlns="">
      <p:transition spd="slow" advTm="40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2101755" y="36984"/>
            <a:ext cx="64690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solidFill>
                  <a:schemeClr val="bg1"/>
                </a:solidFill>
                <a:latin typeface="Boopee" panose="02000506020000020003" pitchFamily="2" charset="0"/>
              </a:rPr>
              <a:t>ARKUSZ EGZAMINACYJNY ÓSMOKLASISTY </a:t>
            </a:r>
          </a:p>
          <a:p>
            <a:pPr algn="ctr"/>
            <a:r>
              <a:rPr lang="pl-PL" sz="3200" b="1" dirty="0">
                <a:solidFill>
                  <a:schemeClr val="bg1"/>
                </a:solidFill>
                <a:latin typeface="Boopee" panose="02000506020000020003" pitchFamily="2" charset="0"/>
              </a:rPr>
              <a:t>Z MATEMATYKI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9651" y="1755531"/>
            <a:ext cx="7756321" cy="46811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Prostokąt 5"/>
          <p:cNvSpPr/>
          <p:nvPr/>
        </p:nvSpPr>
        <p:spPr>
          <a:xfrm>
            <a:off x="8981151" y="373065"/>
            <a:ext cx="3138984" cy="2862322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rgbClr val="000000"/>
                </a:solidFill>
              </a:rPr>
              <a:t>Karta rozwiązań zadań egzaminacyjnych </a:t>
            </a:r>
            <a:r>
              <a:rPr lang="pl-PL" dirty="0">
                <a:solidFill>
                  <a:srgbClr val="000000"/>
                </a:solidFill>
              </a:rPr>
              <a:t>– to osiem środkowych stron arkusza z matematyki. </a:t>
            </a:r>
          </a:p>
          <a:p>
            <a:endParaRPr lang="pl-PL" dirty="0">
              <a:solidFill>
                <a:srgbClr val="000000"/>
              </a:solidFill>
            </a:endParaRPr>
          </a:p>
          <a:p>
            <a:r>
              <a:rPr lang="pl-PL" dirty="0">
                <a:solidFill>
                  <a:srgbClr val="000000"/>
                </a:solidFill>
              </a:rPr>
              <a:t>Zapisujesz na nich rozwiązania zadań otwartych zawartych </a:t>
            </a:r>
          </a:p>
          <a:p>
            <a:r>
              <a:rPr lang="pl-PL" dirty="0">
                <a:solidFill>
                  <a:srgbClr val="000000"/>
                </a:solidFill>
              </a:rPr>
              <a:t>w tym arkuszu egzaminacyjnym. </a:t>
            </a:r>
          </a:p>
        </p:txBody>
      </p:sp>
      <p:cxnSp>
        <p:nvCxnSpPr>
          <p:cNvPr id="8" name="Łącznik prosty ze strzałką 7"/>
          <p:cNvCxnSpPr>
            <a:stCxn id="6" idx="1"/>
          </p:cNvCxnSpPr>
          <p:nvPr/>
        </p:nvCxnSpPr>
        <p:spPr>
          <a:xfrm flipH="1">
            <a:off x="4676206" y="1804226"/>
            <a:ext cx="4304945" cy="2039212"/>
          </a:xfrm>
          <a:prstGeom prst="straightConnector1">
            <a:avLst/>
          </a:prstGeom>
          <a:ln w="28575"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rostokąt 8"/>
          <p:cNvSpPr/>
          <p:nvPr/>
        </p:nvSpPr>
        <p:spPr>
          <a:xfrm>
            <a:off x="8981151" y="3455830"/>
            <a:ext cx="2875128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sz="2000" dirty="0">
              <a:latin typeface="Times New Roman" panose="02020603050405020304" pitchFamily="18" charset="0"/>
            </a:endParaRPr>
          </a:p>
          <a:p>
            <a:r>
              <a:rPr lang="pl-PL" dirty="0">
                <a:solidFill>
                  <a:srgbClr val="000000"/>
                </a:solidFill>
              </a:rPr>
              <a:t>Karta rozwiązań zadań egzaminacyjnych znajduje się wyłącznie </a:t>
            </a:r>
          </a:p>
          <a:p>
            <a:r>
              <a:rPr lang="pl-PL" dirty="0">
                <a:solidFill>
                  <a:srgbClr val="000000"/>
                </a:solidFill>
              </a:rPr>
              <a:t>w  arkuszu „standardowym” (OMAP-100) egzaminu przeprowadzanego </a:t>
            </a:r>
          </a:p>
          <a:p>
            <a:r>
              <a:rPr lang="pl-PL" dirty="0">
                <a:solidFill>
                  <a:srgbClr val="000000"/>
                </a:solidFill>
              </a:rPr>
              <a:t>w pierwszym terminie.</a:t>
            </a:r>
          </a:p>
          <a:p>
            <a:r>
              <a:rPr lang="pl-PL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</a:p>
        </p:txBody>
      </p:sp>
      <p:sp>
        <p:nvSpPr>
          <p:cNvPr id="13" name="pole tekstowe 12"/>
          <p:cNvSpPr txBox="1"/>
          <p:nvPr/>
        </p:nvSpPr>
        <p:spPr>
          <a:xfrm>
            <a:off x="40444" y="870507"/>
            <a:ext cx="2729552" cy="2031325"/>
          </a:xfrm>
          <a:prstGeom prst="rect">
            <a:avLst/>
          </a:prstGeom>
          <a:solidFill>
            <a:srgbClr val="FFEBEB"/>
          </a:solidFill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Wyrywanie tej  karty ma zapobiec przeoczeniu tych zadań zamkniętych, które są w drugiej połowie zeszytu zadań. </a:t>
            </a:r>
          </a:p>
        </p:txBody>
      </p:sp>
      <p:pic>
        <p:nvPicPr>
          <p:cNvPr id="2" name="Dźwię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65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801"/>
    </mc:Choice>
    <mc:Fallback xmlns="">
      <p:transition spd="slow" advTm="398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9" grpId="0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4</a:t>
            </a:fld>
            <a:endParaRPr lang="pl-PL" dirty="0"/>
          </a:p>
        </p:txBody>
      </p:sp>
      <p:grpSp>
        <p:nvGrpSpPr>
          <p:cNvPr id="27" name="Grupa 26"/>
          <p:cNvGrpSpPr/>
          <p:nvPr/>
        </p:nvGrpSpPr>
        <p:grpSpPr>
          <a:xfrm>
            <a:off x="13648" y="13651"/>
            <a:ext cx="4362450" cy="6153150"/>
            <a:chOff x="0" y="-109182"/>
            <a:chExt cx="4362450" cy="6153150"/>
          </a:xfrm>
        </p:grpSpPr>
        <p:pic>
          <p:nvPicPr>
            <p:cNvPr id="6" name="Obraz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-109182"/>
              <a:ext cx="4362450" cy="615315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8" name="Elipsa 7"/>
            <p:cNvSpPr/>
            <p:nvPr/>
          </p:nvSpPr>
          <p:spPr>
            <a:xfrm>
              <a:off x="1050225" y="1126515"/>
              <a:ext cx="2844219" cy="91809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19" name="Grupa 18"/>
          <p:cNvGrpSpPr/>
          <p:nvPr/>
        </p:nvGrpSpPr>
        <p:grpSpPr>
          <a:xfrm>
            <a:off x="4079543" y="584150"/>
            <a:ext cx="4333875" cy="6181725"/>
            <a:chOff x="4079187" y="269898"/>
            <a:chExt cx="4333875" cy="6181725"/>
          </a:xfrm>
        </p:grpSpPr>
        <p:pic>
          <p:nvPicPr>
            <p:cNvPr id="4" name="Obraz 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079187" y="269898"/>
              <a:ext cx="4333875" cy="618172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1" name="Elipsa 10"/>
            <p:cNvSpPr/>
            <p:nvPr/>
          </p:nvSpPr>
          <p:spPr>
            <a:xfrm>
              <a:off x="5022250" y="1433017"/>
              <a:ext cx="2844219" cy="968989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20" name="Grupa 19"/>
          <p:cNvGrpSpPr/>
          <p:nvPr/>
        </p:nvGrpSpPr>
        <p:grpSpPr>
          <a:xfrm>
            <a:off x="7976454" y="723900"/>
            <a:ext cx="4324350" cy="6134100"/>
            <a:chOff x="7912621" y="114300"/>
            <a:chExt cx="4324350" cy="6134100"/>
          </a:xfrm>
        </p:grpSpPr>
        <p:pic>
          <p:nvPicPr>
            <p:cNvPr id="5" name="Obraz 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912621" y="114300"/>
              <a:ext cx="4324350" cy="61341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3" name="Elipsa 12"/>
            <p:cNvSpPr/>
            <p:nvPr/>
          </p:nvSpPr>
          <p:spPr>
            <a:xfrm>
              <a:off x="8880421" y="1364777"/>
              <a:ext cx="2844219" cy="1105467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26" name="Grupa 25"/>
          <p:cNvGrpSpPr/>
          <p:nvPr/>
        </p:nvGrpSpPr>
        <p:grpSpPr>
          <a:xfrm>
            <a:off x="1090165" y="2133285"/>
            <a:ext cx="2989378" cy="2294203"/>
            <a:chOff x="1090165" y="2133285"/>
            <a:chExt cx="2989378" cy="2294203"/>
          </a:xfrm>
        </p:grpSpPr>
        <p:sp>
          <p:nvSpPr>
            <p:cNvPr id="17" name="Prostokąt 16"/>
            <p:cNvSpPr/>
            <p:nvPr/>
          </p:nvSpPr>
          <p:spPr>
            <a:xfrm>
              <a:off x="3011176" y="2133285"/>
              <a:ext cx="1068367" cy="35626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15" name="Łącznik prosty ze strzałką 14"/>
            <p:cNvCxnSpPr/>
            <p:nvPr/>
          </p:nvCxnSpPr>
          <p:spPr>
            <a:xfrm flipH="1">
              <a:off x="2392352" y="2503195"/>
              <a:ext cx="1153008" cy="1212760"/>
            </a:xfrm>
            <a:prstGeom prst="straightConnector1">
              <a:avLst/>
            </a:prstGeom>
            <a:ln w="19050">
              <a:solidFill>
                <a:srgbClr val="FF0000">
                  <a:alpha val="60000"/>
                </a:srgb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Obraz 2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90165" y="3675013"/>
              <a:ext cx="2609850" cy="752475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</p:grpSp>
      <p:sp>
        <p:nvSpPr>
          <p:cNvPr id="28" name="pole tekstowe 27"/>
          <p:cNvSpPr txBox="1"/>
          <p:nvPr/>
        </p:nvSpPr>
        <p:spPr>
          <a:xfrm>
            <a:off x="5175956" y="-625"/>
            <a:ext cx="64749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>
                <a:solidFill>
                  <a:schemeClr val="bg1"/>
                </a:solidFill>
                <a:latin typeface="Boopee" panose="02000506020000020003" pitchFamily="2" charset="0"/>
              </a:rPr>
              <a:t>ARKUSZ – STRONA TYTUŁOWA</a:t>
            </a:r>
          </a:p>
        </p:txBody>
      </p:sp>
      <p:pic>
        <p:nvPicPr>
          <p:cNvPr id="3" name="Dźwię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4087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986"/>
    </mc:Choice>
    <mc:Fallback xmlns="">
      <p:transition spd="slow" advTm="669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5908431" y="703900"/>
            <a:ext cx="5078016" cy="1200329"/>
          </a:xfrm>
          <a:prstGeom prst="rect">
            <a:avLst/>
          </a:prstGeom>
          <a:solidFill>
            <a:schemeClr val="tx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000000"/>
                </a:solidFill>
              </a:rPr>
              <a:t>Po rozdaniu arkuszy, a </a:t>
            </a:r>
            <a:r>
              <a:rPr lang="pl-PL" dirty="0">
                <a:solidFill>
                  <a:schemeClr val="bg1"/>
                </a:solidFill>
              </a:rPr>
              <a:t>przed przystąpieniem do rozwiązywania zadań, </a:t>
            </a:r>
            <a:r>
              <a:rPr lang="pl-PL" b="1" dirty="0">
                <a:solidFill>
                  <a:schemeClr val="bg1"/>
                </a:solidFill>
              </a:rPr>
              <a:t>zapoznaj się z instrukcją</a:t>
            </a:r>
            <a:r>
              <a:rPr lang="pl-PL" dirty="0">
                <a:solidFill>
                  <a:schemeClr val="bg1"/>
                </a:solidFill>
              </a:rPr>
              <a:t> zamieszczoną na 1. oraz 2. stronie arkusza egzaminacyjnego</a:t>
            </a:r>
            <a:r>
              <a:rPr lang="pl-PL" b="1" baseline="30000" dirty="0">
                <a:solidFill>
                  <a:schemeClr val="bg1"/>
                </a:solidFill>
              </a:rPr>
              <a:t>.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5</a:t>
            </a:fld>
            <a:endParaRPr lang="pl-PL" dirty="0"/>
          </a:p>
        </p:txBody>
      </p:sp>
      <p:sp>
        <p:nvSpPr>
          <p:cNvPr id="7" name="pole tekstowe 6"/>
          <p:cNvSpPr txBox="1"/>
          <p:nvPr/>
        </p:nvSpPr>
        <p:spPr>
          <a:xfrm>
            <a:off x="5908431" y="-16076"/>
            <a:ext cx="538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solidFill>
                  <a:schemeClr val="bg1"/>
                </a:solidFill>
                <a:latin typeface="Boopee" panose="02000506020000020003" pitchFamily="2" charset="0"/>
              </a:rPr>
              <a:t>INSTRUKCJA DLA UCZNIA</a:t>
            </a: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40943"/>
            <a:ext cx="4862348" cy="68784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Elipsa 9"/>
          <p:cNvSpPr/>
          <p:nvPr/>
        </p:nvSpPr>
        <p:spPr>
          <a:xfrm>
            <a:off x="545911" y="2483893"/>
            <a:ext cx="1132764" cy="34119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73850" y="683400"/>
            <a:ext cx="8018150" cy="61541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Prostokąt zaokrąglony 7"/>
          <p:cNvSpPr/>
          <p:nvPr/>
        </p:nvSpPr>
        <p:spPr>
          <a:xfrm>
            <a:off x="9633013" y="703917"/>
            <a:ext cx="2354472" cy="6840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Dźwięk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6110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05"/>
    </mc:Choice>
    <mc:Fallback xmlns="">
      <p:transition spd="slow" advTm="239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  <p:bldP spid="7" grpId="0"/>
      <p:bldP spid="10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6</a:t>
            </a:fld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8545075" y="1219286"/>
            <a:ext cx="2960370" cy="2862322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Pamiętaj o sposobie zaznaczania wyboru odpowiedzi </a:t>
            </a:r>
            <a:endParaRPr lang="pl-PL" dirty="0" smtClean="0">
              <a:solidFill>
                <a:schemeClr val="bg1"/>
              </a:solidFill>
            </a:endParaRPr>
          </a:p>
          <a:p>
            <a:r>
              <a:rPr lang="pl-PL" dirty="0" smtClean="0">
                <a:solidFill>
                  <a:schemeClr val="bg1"/>
                </a:solidFill>
              </a:rPr>
              <a:t>w </a:t>
            </a:r>
            <a:r>
              <a:rPr lang="pl-PL" dirty="0">
                <a:solidFill>
                  <a:schemeClr val="bg1"/>
                </a:solidFill>
              </a:rPr>
              <a:t>zadaniach zamkniętych na karcie odpowiedzi </a:t>
            </a:r>
          </a:p>
          <a:p>
            <a:r>
              <a:rPr lang="pl-PL" dirty="0">
                <a:solidFill>
                  <a:schemeClr val="bg1"/>
                </a:solidFill>
              </a:rPr>
              <a:t>oraz </a:t>
            </a:r>
          </a:p>
          <a:p>
            <a:r>
              <a:rPr lang="pl-PL" dirty="0">
                <a:solidFill>
                  <a:schemeClr val="bg1"/>
                </a:solidFill>
              </a:rPr>
              <a:t>o sposobie zaznaczania pomyłek i kolejnego wyboru odpowiedzi.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8609" y="0"/>
            <a:ext cx="5616341" cy="6858000"/>
          </a:xfrm>
          <a:prstGeom prst="rect">
            <a:avLst/>
          </a:prstGeom>
        </p:spPr>
      </p:pic>
      <p:cxnSp>
        <p:nvCxnSpPr>
          <p:cNvPr id="10" name="Łącznik prosty ze strzałką 9"/>
          <p:cNvCxnSpPr/>
          <p:nvPr/>
        </p:nvCxnSpPr>
        <p:spPr>
          <a:xfrm flipH="1">
            <a:off x="7215939" y="3098567"/>
            <a:ext cx="1292420" cy="272429"/>
          </a:xfrm>
          <a:prstGeom prst="straightConnector1">
            <a:avLst/>
          </a:prstGeom>
          <a:ln w="28575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Łącznik prosty ze strzałką 7"/>
          <p:cNvCxnSpPr/>
          <p:nvPr/>
        </p:nvCxnSpPr>
        <p:spPr>
          <a:xfrm flipH="1">
            <a:off x="4203509" y="1775727"/>
            <a:ext cx="4320000" cy="12129"/>
          </a:xfrm>
          <a:prstGeom prst="straightConnector1">
            <a:avLst/>
          </a:prstGeom>
          <a:ln w="28575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ole tekstowe 16"/>
          <p:cNvSpPr txBox="1"/>
          <p:nvPr/>
        </p:nvSpPr>
        <p:spPr>
          <a:xfrm>
            <a:off x="8448381" y="4681707"/>
            <a:ext cx="3153758" cy="1477328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000000"/>
                </a:solidFill>
              </a:rPr>
              <a:t>W instrukcji znajdziesz także informację </a:t>
            </a:r>
          </a:p>
          <a:p>
            <a:r>
              <a:rPr lang="pl-PL" dirty="0">
                <a:solidFill>
                  <a:srgbClr val="000000"/>
                </a:solidFill>
              </a:rPr>
              <a:t>o sposobie postępowania w przypadku pomyłki </a:t>
            </a:r>
          </a:p>
          <a:p>
            <a:r>
              <a:rPr lang="pl-PL" dirty="0">
                <a:solidFill>
                  <a:srgbClr val="000000"/>
                </a:solidFill>
              </a:rPr>
              <a:t>w zadaniu otwartym.</a:t>
            </a:r>
            <a:endParaRPr lang="pl-PL" sz="20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18" name="Łącznik prosty ze strzałką 17"/>
          <p:cNvCxnSpPr/>
          <p:nvPr/>
        </p:nvCxnSpPr>
        <p:spPr>
          <a:xfrm flipH="1">
            <a:off x="5687928" y="5134534"/>
            <a:ext cx="2776299" cy="709206"/>
          </a:xfrm>
          <a:prstGeom prst="straightConnector1">
            <a:avLst/>
          </a:prstGeom>
          <a:ln w="28575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Dźwięk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531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07"/>
    </mc:Choice>
    <mc:Fallback xmlns="">
      <p:transition spd="slow" advTm="303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5366" y="-51237"/>
            <a:ext cx="4828032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063" y="3230764"/>
            <a:ext cx="5806122" cy="35487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Prostokąt zaokrąglony 10"/>
          <p:cNvSpPr/>
          <p:nvPr/>
        </p:nvSpPr>
        <p:spPr>
          <a:xfrm>
            <a:off x="163773" y="4079384"/>
            <a:ext cx="3503562" cy="81654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7</a:t>
            </a:fld>
            <a:endParaRPr lang="pl-PL" dirty="0"/>
          </a:p>
        </p:txBody>
      </p:sp>
      <p:sp>
        <p:nvSpPr>
          <p:cNvPr id="4" name="Prostokąt 3"/>
          <p:cNvSpPr/>
          <p:nvPr/>
        </p:nvSpPr>
        <p:spPr>
          <a:xfrm>
            <a:off x="0" y="727805"/>
            <a:ext cx="233075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>
                <a:solidFill>
                  <a:schemeClr val="bg1"/>
                </a:solidFill>
                <a:latin typeface="Boopee" panose="02000506020000020003" pitchFamily="2" charset="0"/>
              </a:rPr>
              <a:t>WYPEŁNIANIE STRONY TYTUŁOWEJ ARKUSZA </a:t>
            </a:r>
          </a:p>
          <a:p>
            <a:pPr algn="ctr"/>
            <a:r>
              <a:rPr lang="pl-PL" sz="2400" b="1" dirty="0">
                <a:solidFill>
                  <a:schemeClr val="bg1"/>
                </a:solidFill>
                <a:latin typeface="Boopee" panose="02000506020000020003" pitchFamily="2" charset="0"/>
              </a:rPr>
              <a:t>I KARTY </a:t>
            </a:r>
          </a:p>
          <a:p>
            <a:pPr algn="ctr"/>
            <a:r>
              <a:rPr lang="pl-PL" sz="2400" b="1" dirty="0">
                <a:solidFill>
                  <a:schemeClr val="bg1"/>
                </a:solidFill>
                <a:latin typeface="Boopee" panose="02000506020000020003" pitchFamily="2" charset="0"/>
              </a:rPr>
              <a:t>ODPOWIEDZI </a:t>
            </a:r>
          </a:p>
        </p:txBody>
      </p:sp>
      <p:sp>
        <p:nvSpPr>
          <p:cNvPr id="7" name="Prostokąt zaokrąglony 6"/>
          <p:cNvSpPr/>
          <p:nvPr/>
        </p:nvSpPr>
        <p:spPr>
          <a:xfrm>
            <a:off x="2666332" y="1269241"/>
            <a:ext cx="2164975" cy="94169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ole tekstowe 8"/>
          <p:cNvSpPr txBox="1"/>
          <p:nvPr/>
        </p:nvSpPr>
        <p:spPr>
          <a:xfrm>
            <a:off x="9567081" y="504967"/>
            <a:ext cx="2347415" cy="1050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12" name="Prostokąt 11"/>
          <p:cNvSpPr/>
          <p:nvPr/>
        </p:nvSpPr>
        <p:spPr>
          <a:xfrm>
            <a:off x="7508010" y="353822"/>
            <a:ext cx="4604219" cy="2862322"/>
          </a:xfrm>
          <a:prstGeom prst="rect">
            <a:avLst/>
          </a:prstGeom>
          <a:noFill/>
          <a:ln w="28575"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l-PL" b="1" dirty="0"/>
              <a:t>Przed rozpoczęciem egzaminu </a:t>
            </a:r>
            <a:r>
              <a:rPr lang="pl-PL" dirty="0"/>
              <a:t>ósmoklasisty z każdego przedmiotu – </a:t>
            </a:r>
          </a:p>
          <a:p>
            <a:r>
              <a:rPr lang="pl-PL" dirty="0"/>
              <a:t>w wyznaczonych polach -  zapisujesz swoje dane: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kod ucznia,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numer PESEL (jeśli zdający nie ma numeru PESEL – wówczas wpisuje serię i numer paszportu albo innego dokumentu potwierdzającego tożsamość). 	</a:t>
            </a:r>
          </a:p>
        </p:txBody>
      </p:sp>
      <p:sp>
        <p:nvSpPr>
          <p:cNvPr id="15" name="pole tekstowe 14"/>
          <p:cNvSpPr txBox="1"/>
          <p:nvPr/>
        </p:nvSpPr>
        <p:spPr>
          <a:xfrm>
            <a:off x="7829873" y="3956452"/>
            <a:ext cx="3960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solidFill>
                  <a:srgbClr val="000000"/>
                </a:solidFill>
              </a:rPr>
              <a:t>.</a:t>
            </a:r>
            <a:r>
              <a:rPr lang="pl-PL" dirty="0">
                <a:solidFill>
                  <a:srgbClr val="000000"/>
                </a:solidFill>
                <a:latin typeface="Times New Roman" panose="02020603050405020304" pitchFamily="18" charset="0"/>
              </a:rPr>
              <a:t> 	</a:t>
            </a:r>
          </a:p>
        </p:txBody>
      </p:sp>
      <p:sp>
        <p:nvSpPr>
          <p:cNvPr id="23" name="Prostokąt zaokrąglony 22"/>
          <p:cNvSpPr/>
          <p:nvPr/>
        </p:nvSpPr>
        <p:spPr>
          <a:xfrm>
            <a:off x="5175310" y="1282889"/>
            <a:ext cx="1742362" cy="94169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Prostokąt zaokrąglony 23"/>
          <p:cNvSpPr/>
          <p:nvPr/>
        </p:nvSpPr>
        <p:spPr>
          <a:xfrm>
            <a:off x="3841949" y="3749517"/>
            <a:ext cx="1794576" cy="110908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Prostokąt 20"/>
          <p:cNvSpPr/>
          <p:nvPr/>
        </p:nvSpPr>
        <p:spPr>
          <a:xfrm>
            <a:off x="7587781" y="3670169"/>
            <a:ext cx="460421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Dodatkowo umieszczasz naklejki </a:t>
            </a:r>
          </a:p>
          <a:p>
            <a:r>
              <a:rPr lang="pl-PL" dirty="0">
                <a:solidFill>
                  <a:schemeClr val="bg1"/>
                </a:solidFill>
              </a:rPr>
              <a:t>z Twoim kodem ucznia, numerem </a:t>
            </a:r>
            <a:r>
              <a:rPr lang="pl-PL" dirty="0" smtClean="0">
                <a:solidFill>
                  <a:schemeClr val="bg1"/>
                </a:solidFill>
              </a:rPr>
              <a:t>PESEL </a:t>
            </a:r>
            <a:r>
              <a:rPr lang="pl-PL" dirty="0">
                <a:solidFill>
                  <a:schemeClr val="bg1"/>
                </a:solidFill>
              </a:rPr>
              <a:t>oraz numerem kodowym szkoły.</a:t>
            </a:r>
          </a:p>
          <a:p>
            <a:endParaRPr lang="pl-PL" dirty="0">
              <a:solidFill>
                <a:srgbClr val="000000"/>
              </a:solidFill>
            </a:endParaRPr>
          </a:p>
          <a:p>
            <a:r>
              <a:rPr lang="pl-PL" dirty="0">
                <a:solidFill>
                  <a:srgbClr val="000000"/>
                </a:solidFill>
              </a:rPr>
              <a:t>Nie podpisujesz arkusza egzaminacyjnego. </a:t>
            </a:r>
          </a:p>
        </p:txBody>
      </p:sp>
      <p:pic>
        <p:nvPicPr>
          <p:cNvPr id="20" name="Dźwięk 1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816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458"/>
    </mc:Choice>
    <mc:Fallback xmlns="">
      <p:transition spd="slow" advTm="584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1" grpId="0" animBg="1"/>
      <p:bldP spid="7" grpId="0" animBg="1"/>
      <p:bldP spid="12" grpId="0"/>
      <p:bldP spid="15" grpId="0"/>
      <p:bldP spid="23" grpId="0" animBg="1"/>
      <p:bldP spid="24" grpId="0" animBg="1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ole tekstowe 11"/>
          <p:cNvSpPr txBox="1"/>
          <p:nvPr/>
        </p:nvSpPr>
        <p:spPr>
          <a:xfrm>
            <a:off x="4917744" y="85028"/>
            <a:ext cx="72742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solidFill>
                  <a:schemeClr val="bg1"/>
                </a:solidFill>
                <a:latin typeface="Boopee" panose="02000506020000020003" pitchFamily="2" charset="0"/>
              </a:rPr>
              <a:t>KARTA ROZWIĄZAŃ ZADAŃ </a:t>
            </a:r>
          </a:p>
          <a:p>
            <a:pPr algn="ctr"/>
            <a:r>
              <a:rPr lang="pl-PL" sz="3200" b="1" dirty="0" smtClean="0">
                <a:solidFill>
                  <a:schemeClr val="bg1"/>
                </a:solidFill>
                <a:latin typeface="Boopee" panose="02000506020000020003" pitchFamily="2" charset="0"/>
              </a:rPr>
              <a:t>EGZAMINACYJNYCH </a:t>
            </a:r>
            <a:r>
              <a:rPr lang="pl-PL" sz="3200" b="1" dirty="0">
                <a:solidFill>
                  <a:schemeClr val="bg1"/>
                </a:solidFill>
                <a:latin typeface="Boopee" panose="02000506020000020003" pitchFamily="2" charset="0"/>
              </a:rPr>
              <a:t>Z MATEMATYKI</a:t>
            </a: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8</a:t>
            </a:fld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4899547" cy="69239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1" name="Grupa 10"/>
          <p:cNvGrpSpPr/>
          <p:nvPr/>
        </p:nvGrpSpPr>
        <p:grpSpPr>
          <a:xfrm>
            <a:off x="3744836" y="1549310"/>
            <a:ext cx="8447164" cy="6858000"/>
            <a:chOff x="3744836" y="-27296"/>
            <a:chExt cx="8447164" cy="6858000"/>
          </a:xfrm>
        </p:grpSpPr>
        <p:pic>
          <p:nvPicPr>
            <p:cNvPr id="9" name="Obraz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44836" y="-27296"/>
              <a:ext cx="8447164" cy="68580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0" name="Prostokąt zaokrąglony 9"/>
            <p:cNvSpPr/>
            <p:nvPr/>
          </p:nvSpPr>
          <p:spPr>
            <a:xfrm>
              <a:off x="4476466" y="467203"/>
              <a:ext cx="7274256" cy="1255594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pic>
        <p:nvPicPr>
          <p:cNvPr id="13" name="Dźwięk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707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364"/>
    </mc:Choice>
    <mc:Fallback xmlns="">
      <p:transition spd="slow" advTm="283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7650" y="714375"/>
            <a:ext cx="4324350" cy="61436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pole tekstowe 11"/>
          <p:cNvSpPr txBox="1"/>
          <p:nvPr/>
        </p:nvSpPr>
        <p:spPr>
          <a:xfrm>
            <a:off x="4808240" y="7448"/>
            <a:ext cx="64927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solidFill>
                  <a:schemeClr val="bg1"/>
                </a:solidFill>
                <a:latin typeface="Boopee" panose="02000506020000020003" pitchFamily="2" charset="0"/>
              </a:rPr>
              <a:t>KARTA ROZWIĄZAŃ ZADAŃ… cd. </a:t>
            </a: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AD940-A0DA-437C-B0BE-266376A066E1}" type="slidenum">
              <a:rPr lang="pl-PL" smtClean="0"/>
              <a:t>9</a:t>
            </a:fld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68239"/>
            <a:ext cx="4343400" cy="6143625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88974" y="714374"/>
            <a:ext cx="4333875" cy="6143625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7" name="pole tekstowe 16"/>
          <p:cNvSpPr txBox="1"/>
          <p:nvPr/>
        </p:nvSpPr>
        <p:spPr>
          <a:xfrm>
            <a:off x="3872368" y="3866541"/>
            <a:ext cx="5169057" cy="923330"/>
          </a:xfrm>
          <a:prstGeom prst="rect">
            <a:avLst/>
          </a:prstGeom>
          <a:solidFill>
            <a:schemeClr val="tx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Miejsce na naklejkę znajduje się na pierwszej stronie każdej kartki karty rozwiązań zadań otwartych z matematyki. </a:t>
            </a:r>
          </a:p>
        </p:txBody>
      </p:sp>
      <p:cxnSp>
        <p:nvCxnSpPr>
          <p:cNvPr id="18" name="Łącznik prosty ze strzałką 17"/>
          <p:cNvCxnSpPr>
            <a:endCxn id="17" idx="0"/>
          </p:cNvCxnSpPr>
          <p:nvPr/>
        </p:nvCxnSpPr>
        <p:spPr>
          <a:xfrm flipH="1">
            <a:off x="6456897" y="1738648"/>
            <a:ext cx="343148" cy="2127893"/>
          </a:xfrm>
          <a:prstGeom prst="straightConnector1">
            <a:avLst/>
          </a:prstGeom>
          <a:ln w="28575">
            <a:solidFill>
              <a:schemeClr val="bg1">
                <a:alpha val="6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az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951" y="2254145"/>
            <a:ext cx="5619750" cy="3905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0" name="pole tekstowe 19"/>
          <p:cNvSpPr txBox="1"/>
          <p:nvPr/>
        </p:nvSpPr>
        <p:spPr>
          <a:xfrm>
            <a:off x="8432846" y="2680407"/>
            <a:ext cx="3193958" cy="923330"/>
          </a:xfrm>
          <a:prstGeom prst="rect">
            <a:avLst/>
          </a:prstGeom>
          <a:solidFill>
            <a:schemeClr val="tx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chemeClr val="bg1"/>
                </a:solidFill>
              </a:rPr>
              <a:t>Zapisy w brudnopisach nie są ani sprawdzane </a:t>
            </a:r>
          </a:p>
          <a:p>
            <a:pPr algn="ctr"/>
            <a:r>
              <a:rPr lang="pl-PL" dirty="0">
                <a:solidFill>
                  <a:schemeClr val="bg1"/>
                </a:solidFill>
              </a:rPr>
              <a:t>ani oceniane.</a:t>
            </a:r>
          </a:p>
        </p:txBody>
      </p:sp>
      <p:cxnSp>
        <p:nvCxnSpPr>
          <p:cNvPr id="13" name="Łącznik prosty ze strzałką 12"/>
          <p:cNvCxnSpPr>
            <a:endCxn id="17" idx="0"/>
          </p:cNvCxnSpPr>
          <p:nvPr/>
        </p:nvCxnSpPr>
        <p:spPr>
          <a:xfrm flipH="1">
            <a:off x="6456897" y="1546091"/>
            <a:ext cx="2073306" cy="2320450"/>
          </a:xfrm>
          <a:prstGeom prst="straightConnector1">
            <a:avLst/>
          </a:prstGeom>
          <a:ln w="28575">
            <a:solidFill>
              <a:schemeClr val="bg1">
                <a:alpha val="6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Dźwięk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7962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982"/>
    </mc:Choice>
    <mc:Fallback xmlns="">
      <p:transition spd="slow" advTm="389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2" grpId="0"/>
      <p:bldP spid="17" grpId="0" animBg="1"/>
      <p:bldP spid="2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4|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4.7|17.3|11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8|12.5|9.2|3.9|1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31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5|0.5|48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7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|7.6|5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19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10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5.6|4.8|3.2|6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8|13.2|26"/>
</p:tagLst>
</file>

<file path=ppt/theme/theme1.xml><?xml version="1.0" encoding="utf-8"?>
<a:theme xmlns:a="http://schemas.openxmlformats.org/drawingml/2006/main" name="Wycinek">
  <a:themeElements>
    <a:clrScheme name="Wycinek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Wycinek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ycinek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2_Projekt niestandardowy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Projekt niestandardowy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Projekt niestandardowy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2699</TotalTime>
  <Words>1376</Words>
  <Application>Microsoft Office PowerPoint</Application>
  <PresentationFormat>Niestandardowy</PresentationFormat>
  <Paragraphs>145</Paragraphs>
  <Slides>14</Slides>
  <Notes>13</Notes>
  <HiddenSlides>0</HiddenSlides>
  <MMClips>14</MMClips>
  <ScaleCrop>false</ScaleCrop>
  <HeadingPairs>
    <vt:vector size="4" baseType="variant">
      <vt:variant>
        <vt:lpstr>Motyw</vt:lpstr>
      </vt:variant>
      <vt:variant>
        <vt:i4>4</vt:i4>
      </vt:variant>
      <vt:variant>
        <vt:lpstr>Tytuły slajdów</vt:lpstr>
      </vt:variant>
      <vt:variant>
        <vt:i4>14</vt:i4>
      </vt:variant>
    </vt:vector>
  </HeadingPairs>
  <TitlesOfParts>
    <vt:vector size="18" baseType="lpstr">
      <vt:lpstr>Wycinek</vt:lpstr>
      <vt:lpstr>2_Projekt niestandardowy</vt:lpstr>
      <vt:lpstr>1_Projekt niestandardowy</vt:lpstr>
      <vt:lpstr>Projekt niestandardowy</vt:lpstr>
      <vt:lpstr>POMAGAMY UCZNIOM W Przygotowaniu SIĘ do egzaminu ósmoklasisty  PRACA Z ARKUSZEM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Elżbieta Tyralska-Wojtycza</dc:creator>
  <cp:lastModifiedBy>Użytkownik systemu Windows</cp:lastModifiedBy>
  <cp:revision>210</cp:revision>
  <dcterms:created xsi:type="dcterms:W3CDTF">2020-04-18T18:38:09Z</dcterms:created>
  <dcterms:modified xsi:type="dcterms:W3CDTF">2021-01-24T11:31:49Z</dcterms:modified>
</cp:coreProperties>
</file>